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gif"/><Relationship Id="rId3" Type="http://schemas.openxmlformats.org/officeDocument/2006/relationships/image" Target="../media/image6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gif"/><Relationship Id="rId3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gif"/><Relationship Id="rId3" Type="http://schemas.openxmlformats.org/officeDocument/2006/relationships/image" Target="../media/image2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gif"/><Relationship Id="rId3" Type="http://schemas.openxmlformats.org/officeDocument/2006/relationships/image" Target="../media/image10.gif"/><Relationship Id="rId4" Type="http://schemas.openxmlformats.org/officeDocument/2006/relationships/image" Target="../media/image3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-37238" y="-6388"/>
            <a:ext cx="13079275" cy="9766377"/>
          </a:xfrm>
          <a:prstGeom prst="rect">
            <a:avLst/>
          </a:prstGeom>
          <a:solidFill>
            <a:srgbClr val="F7C6A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7C6A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0" name="p-trans.png" descr="p-trans.png"/>
          <p:cNvPicPr>
            <a:picLocks noChangeAspect="1"/>
          </p:cNvPicPr>
          <p:nvPr/>
        </p:nvPicPr>
        <p:blipFill>
          <a:blip r:embed="rId2">
            <a:extLst/>
          </a:blip>
          <a:srcRect l="12427" t="29467" r="9442" b="35009"/>
          <a:stretch>
            <a:fillRect/>
          </a:stretch>
        </p:blipFill>
        <p:spPr>
          <a:xfrm>
            <a:off x="2415976" y="3018829"/>
            <a:ext cx="8172770" cy="3715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"/>
          <p:cNvSpPr/>
          <p:nvPr/>
        </p:nvSpPr>
        <p:spPr>
          <a:xfrm>
            <a:off x="-2194" y="-43364"/>
            <a:ext cx="13009188" cy="9840328"/>
          </a:xfrm>
          <a:prstGeom prst="rect">
            <a:avLst/>
          </a:prstGeom>
          <a:solidFill>
            <a:srgbClr val="9CD4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Rectangle"/>
          <p:cNvSpPr/>
          <p:nvPr/>
        </p:nvSpPr>
        <p:spPr>
          <a:xfrm>
            <a:off x="-19233" y="-24393"/>
            <a:ext cx="5425754" cy="9802386"/>
          </a:xfrm>
          <a:prstGeom prst="rect">
            <a:avLst/>
          </a:prstGeom>
          <a:solidFill>
            <a:srgbClr val="4FA8C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Rectangle"/>
          <p:cNvSpPr/>
          <p:nvPr/>
        </p:nvSpPr>
        <p:spPr>
          <a:xfrm>
            <a:off x="-55243" y="1145925"/>
            <a:ext cx="7298614" cy="1270001"/>
          </a:xfrm>
          <a:prstGeom prst="rect">
            <a:avLst/>
          </a:prstGeom>
          <a:solidFill>
            <a:srgbClr val="3372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Project Management"/>
          <p:cNvSpPr txBox="1"/>
          <p:nvPr/>
        </p:nvSpPr>
        <p:spPr>
          <a:xfrm>
            <a:off x="521123" y="1342775"/>
            <a:ext cx="614588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400">
                <a:solidFill>
                  <a:srgbClr val="FCFCFC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pPr/>
            <a:r>
              <a:t>Project Management</a:t>
            </a:r>
          </a:p>
        </p:txBody>
      </p:sp>
      <p:sp>
        <p:nvSpPr>
          <p:cNvPr id="250" name="Rectangle"/>
          <p:cNvSpPr/>
          <p:nvPr/>
        </p:nvSpPr>
        <p:spPr>
          <a:xfrm>
            <a:off x="2969578" y="3324516"/>
            <a:ext cx="10092821" cy="4356925"/>
          </a:xfrm>
          <a:prstGeom prst="rect">
            <a:avLst/>
          </a:prstGeom>
          <a:solidFill>
            <a:srgbClr val="5CC6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1" name="กระบวนการเอจายล์ (ฉบับย่อ)…"/>
          <p:cNvSpPr txBox="1"/>
          <p:nvPr/>
        </p:nvSpPr>
        <p:spPr>
          <a:xfrm>
            <a:off x="3346516" y="3785303"/>
            <a:ext cx="9338946" cy="343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 algn="l">
              <a:buSzPct val="145000"/>
              <a:buChar char="•"/>
              <a:defRPr sz="5000">
                <a:latin typeface="TH Sarabun New"/>
                <a:ea typeface="TH Sarabun New"/>
                <a:cs typeface="TH Sarabun New"/>
                <a:sym typeface="TH Sarabun New"/>
              </a:defRPr>
            </a:pPr>
            <a:r>
              <a:t>กระบวนการเอจายล์ (ฉบับย่อ)</a:t>
            </a:r>
          </a:p>
          <a:p>
            <a:pPr marL="333374" indent="-333374" algn="l">
              <a:buSzPct val="145000"/>
              <a:buChar char="•"/>
              <a:defRPr sz="5000">
                <a:latin typeface="TH Sarabun New"/>
                <a:ea typeface="TH Sarabun New"/>
                <a:cs typeface="TH Sarabun New"/>
                <a:sym typeface="TH Sarabun New"/>
              </a:defRPr>
            </a:pPr>
            <a:r>
              <a:t>มีการแบ่งงานเป็นฝ่าย </a:t>
            </a:r>
          </a:p>
          <a:p>
            <a:pPr marL="333374" indent="-333374" algn="l">
              <a:buSzPct val="145000"/>
              <a:buChar char="•"/>
              <a:defRPr sz="5000">
                <a:latin typeface="TH Sarabun New"/>
                <a:ea typeface="TH Sarabun New"/>
                <a:cs typeface="TH Sarabun New"/>
                <a:sym typeface="TH Sarabun New"/>
              </a:defRPr>
            </a:pPr>
            <a:r>
              <a:t>มีการปรับฝ่ายตามสถานการณ์งาน</a:t>
            </a:r>
          </a:p>
          <a:p>
            <a:pPr marL="333374" indent="-333374" algn="l">
              <a:buSzPct val="145000"/>
              <a:buChar char="•"/>
              <a:defRPr sz="5000">
                <a:latin typeface="TH Sarabun New"/>
                <a:ea typeface="TH Sarabun New"/>
                <a:cs typeface="TH Sarabun New"/>
                <a:sym typeface="TH Sarabun New"/>
              </a:defRPr>
            </a:pPr>
            <a:r>
              <a:t>มีการจัดสรร์เวลาการทำงานให้เหมะสมกับขนาดงาน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tesa.png" descr="tes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3770" y="-523330"/>
            <a:ext cx="9657260" cy="965726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HISTORIC SITE MANAGEMENT SERVICE"/>
          <p:cNvSpPr txBox="1"/>
          <p:nvPr/>
        </p:nvSpPr>
        <p:spPr>
          <a:xfrm>
            <a:off x="957957" y="8456659"/>
            <a:ext cx="11088886" cy="815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HISTORIC SITE MANAGEMENT SERVICE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1"/>
      <p:bldP build="whole" bldLvl="1" animBg="1" rev="0" advAuto="0" spid="25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"/>
          <p:cNvSpPr/>
          <p:nvPr/>
        </p:nvSpPr>
        <p:spPr>
          <a:xfrm>
            <a:off x="-25400" y="-25400"/>
            <a:ext cx="13055600" cy="9804400"/>
          </a:xfrm>
          <a:prstGeom prst="rect">
            <a:avLst/>
          </a:prstGeom>
          <a:solidFill>
            <a:srgbClr val="F4B89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COMPONENT"/>
          <p:cNvSpPr/>
          <p:nvPr/>
        </p:nvSpPr>
        <p:spPr>
          <a:xfrm>
            <a:off x="-24111" y="622300"/>
            <a:ext cx="13053022" cy="1270000"/>
          </a:xfrm>
          <a:prstGeom prst="rect">
            <a:avLst/>
          </a:prstGeom>
          <a:solidFill>
            <a:srgbClr val="E7856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COMPONENT</a:t>
            </a:r>
          </a:p>
        </p:txBody>
      </p:sp>
      <p:sp>
        <p:nvSpPr>
          <p:cNvPr id="258" name="Rectangle"/>
          <p:cNvSpPr/>
          <p:nvPr/>
        </p:nvSpPr>
        <p:spPr>
          <a:xfrm>
            <a:off x="3185316" y="1979280"/>
            <a:ext cx="9415380" cy="7553408"/>
          </a:xfrm>
          <a:prstGeom prst="rect">
            <a:avLst/>
          </a:prstGeom>
          <a:solidFill>
            <a:srgbClr val="CE816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59" name="87.gif" descr="87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5740400"/>
            <a:ext cx="3251200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martphone.png" descr="smartph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9537" y="2194970"/>
            <a:ext cx="1767261" cy="176726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AUTHENTICATION"/>
          <p:cNvSpPr txBox="1"/>
          <p:nvPr/>
        </p:nvSpPr>
        <p:spPr>
          <a:xfrm>
            <a:off x="5627467" y="2646799"/>
            <a:ext cx="4005073" cy="863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AUTHENTICATION</a:t>
            </a:r>
          </a:p>
        </p:txBody>
      </p:sp>
      <p:sp>
        <p:nvSpPr>
          <p:cNvPr id="262" name="GOOGLE MAPS"/>
          <p:cNvSpPr txBox="1"/>
          <p:nvPr/>
        </p:nvSpPr>
        <p:spPr>
          <a:xfrm>
            <a:off x="6661942" y="3942053"/>
            <a:ext cx="3471673" cy="86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GOOGLE MAPS</a:t>
            </a:r>
          </a:p>
        </p:txBody>
      </p:sp>
      <p:pic>
        <p:nvPicPr>
          <p:cNvPr id="263" name="google.png" descr="goog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15883" y="3137445"/>
            <a:ext cx="1767261" cy="176726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MONITORING(DASHBOARD)"/>
          <p:cNvSpPr txBox="1"/>
          <p:nvPr/>
        </p:nvSpPr>
        <p:spPr>
          <a:xfrm>
            <a:off x="5557610" y="5237308"/>
            <a:ext cx="6265165" cy="863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MONITORING(DASHBOARD)</a:t>
            </a:r>
          </a:p>
        </p:txBody>
      </p:sp>
      <p:pic>
        <p:nvPicPr>
          <p:cNvPr id="265" name="home.png" descr="hom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5042" y="4628062"/>
            <a:ext cx="1767261" cy="176726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ACCOUNT MANAGEMENT"/>
          <p:cNvSpPr txBox="1"/>
          <p:nvPr/>
        </p:nvSpPr>
        <p:spPr>
          <a:xfrm>
            <a:off x="4580571" y="6730285"/>
            <a:ext cx="5712715" cy="86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ACCOUNT MANAGEMENT</a:t>
            </a:r>
          </a:p>
        </p:txBody>
      </p:sp>
      <p:pic>
        <p:nvPicPr>
          <p:cNvPr id="267" name="account.png" descr="accoun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15883" y="6278456"/>
            <a:ext cx="1767261" cy="176726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 BOT"/>
          <p:cNvSpPr txBox="1"/>
          <p:nvPr/>
        </p:nvSpPr>
        <p:spPr>
          <a:xfrm>
            <a:off x="6526627" y="8056333"/>
            <a:ext cx="2206753" cy="863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LINE BOT</a:t>
            </a:r>
          </a:p>
        </p:txBody>
      </p:sp>
      <p:pic>
        <p:nvPicPr>
          <p:cNvPr id="269" name="line-2.png" descr="line-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24867" y="7604504"/>
            <a:ext cx="1767261" cy="176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-25902" y="2758"/>
            <a:ext cx="13056604" cy="9748084"/>
          </a:xfrm>
          <a:prstGeom prst="rect">
            <a:avLst/>
          </a:prstGeom>
          <a:solidFill>
            <a:srgbClr val="FFDCD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5">
                    <a:hueOff val="-152896"/>
                    <a:lumOff val="12368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CONCEPTUAL DESIGN"/>
          <p:cNvSpPr/>
          <p:nvPr/>
        </p:nvSpPr>
        <p:spPr>
          <a:xfrm>
            <a:off x="411271" y="398575"/>
            <a:ext cx="6315010" cy="1491404"/>
          </a:xfrm>
          <a:prstGeom prst="roundRect">
            <a:avLst>
              <a:gd name="adj" fmla="val 50000"/>
            </a:avLst>
          </a:prstGeom>
          <a:solidFill>
            <a:srgbClr val="D582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53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CONCEPTUAL DESIGN</a:t>
            </a:r>
          </a:p>
        </p:txBody>
      </p:sp>
      <p:pic>
        <p:nvPicPr>
          <p:cNvPr id="273" name="smartphone.png" descr="smartph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721" y="4427413"/>
            <a:ext cx="1767261" cy="176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google.png" descr="goog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8770" y="4427413"/>
            <a:ext cx="1767261" cy="176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home.png" descr="hom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0553" y="4427413"/>
            <a:ext cx="1767261" cy="176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account.png" descr="accoun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18770" y="6939481"/>
            <a:ext cx="1767261" cy="176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line-2.png" descr="line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18770" y="1915345"/>
            <a:ext cx="1767261" cy="176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back.png" descr="back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3513674" y="4737128"/>
            <a:ext cx="1491403" cy="1491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back.png" descr="back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7882590" y="4737128"/>
            <a:ext cx="1491403" cy="1491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back.png" descr="back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 rot="1577871">
            <a:off x="3513674" y="6745849"/>
            <a:ext cx="1491403" cy="1491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back.png" descr="back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 rot="20113400">
            <a:off x="3513674" y="2737736"/>
            <a:ext cx="1491403" cy="1491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-25400" y="-66040"/>
            <a:ext cx="13055600" cy="9885681"/>
          </a:xfrm>
          <a:prstGeom prst="rect">
            <a:avLst/>
          </a:prstGeom>
          <a:solidFill>
            <a:srgbClr val="FEFBD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84" name="45.gif" descr="45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0192" y="5126745"/>
            <a:ext cx="3935096" cy="3935096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"/>
          <p:cNvSpPr/>
          <p:nvPr/>
        </p:nvSpPr>
        <p:spPr>
          <a:xfrm>
            <a:off x="-25400" y="-66040"/>
            <a:ext cx="3935096" cy="9885681"/>
          </a:xfrm>
          <a:prstGeom prst="rect">
            <a:avLst/>
          </a:prstGeom>
          <a:solidFill>
            <a:srgbClr val="F8D1B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88" name="Group"/>
          <p:cNvGrpSpPr/>
          <p:nvPr/>
        </p:nvGrpSpPr>
        <p:grpSpPr>
          <a:xfrm>
            <a:off x="283976" y="470678"/>
            <a:ext cx="6104041" cy="2229312"/>
            <a:chOff x="0" y="0"/>
            <a:chExt cx="6104039" cy="2229311"/>
          </a:xfrm>
        </p:grpSpPr>
        <p:sp>
          <p:nvSpPr>
            <p:cNvPr id="286" name="AUTHENTICATION"/>
            <p:cNvSpPr/>
            <p:nvPr/>
          </p:nvSpPr>
          <p:spPr>
            <a:xfrm>
              <a:off x="759486" y="96232"/>
              <a:ext cx="5344554" cy="1417142"/>
            </a:xfrm>
            <a:prstGeom prst="rect">
              <a:avLst/>
            </a:prstGeom>
            <a:solidFill>
              <a:srgbClr val="AFD7D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4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AUTHENTICATION</a:t>
              </a:r>
            </a:p>
          </p:txBody>
        </p:sp>
        <p:sp>
          <p:nvSpPr>
            <p:cNvPr id="287" name="Walking"/>
            <p:cNvSpPr/>
            <p:nvPr/>
          </p:nvSpPr>
          <p:spPr>
            <a:xfrm>
              <a:off x="-1" y="0"/>
              <a:ext cx="1417142" cy="222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600" fill="norm" stroke="1" extrusionOk="0">
                  <a:moveTo>
                    <a:pt x="12595" y="0"/>
                  </a:moveTo>
                  <a:cubicBezTo>
                    <a:pt x="11888" y="0"/>
                    <a:pt x="11182" y="175"/>
                    <a:pt x="10642" y="525"/>
                  </a:cubicBezTo>
                  <a:cubicBezTo>
                    <a:pt x="9564" y="1225"/>
                    <a:pt x="9564" y="2359"/>
                    <a:pt x="10642" y="3059"/>
                  </a:cubicBezTo>
                  <a:cubicBezTo>
                    <a:pt x="11721" y="3759"/>
                    <a:pt x="13469" y="3759"/>
                    <a:pt x="14547" y="3059"/>
                  </a:cubicBezTo>
                  <a:cubicBezTo>
                    <a:pt x="15626" y="2359"/>
                    <a:pt x="15626" y="1225"/>
                    <a:pt x="14547" y="525"/>
                  </a:cubicBezTo>
                  <a:cubicBezTo>
                    <a:pt x="14008" y="175"/>
                    <a:pt x="13302" y="0"/>
                    <a:pt x="12595" y="0"/>
                  </a:cubicBezTo>
                  <a:close/>
                  <a:moveTo>
                    <a:pt x="10897" y="3858"/>
                  </a:moveTo>
                  <a:cubicBezTo>
                    <a:pt x="10134" y="3888"/>
                    <a:pt x="9610" y="4121"/>
                    <a:pt x="9610" y="4121"/>
                  </a:cubicBezTo>
                  <a:lnTo>
                    <a:pt x="5783" y="5439"/>
                  </a:lnTo>
                  <a:lnTo>
                    <a:pt x="2926" y="6234"/>
                  </a:lnTo>
                  <a:cubicBezTo>
                    <a:pt x="2538" y="6341"/>
                    <a:pt x="2256" y="6567"/>
                    <a:pt x="2177" y="6836"/>
                  </a:cubicBezTo>
                  <a:lnTo>
                    <a:pt x="1184" y="10206"/>
                  </a:lnTo>
                  <a:cubicBezTo>
                    <a:pt x="1052" y="10653"/>
                    <a:pt x="1504" y="11086"/>
                    <a:pt x="2192" y="11171"/>
                  </a:cubicBezTo>
                  <a:cubicBezTo>
                    <a:pt x="2881" y="11256"/>
                    <a:pt x="3545" y="10964"/>
                    <a:pt x="3677" y="10516"/>
                  </a:cubicBezTo>
                  <a:lnTo>
                    <a:pt x="4545" y="7575"/>
                  </a:lnTo>
                  <a:lnTo>
                    <a:pt x="7179" y="6843"/>
                  </a:lnTo>
                  <a:lnTo>
                    <a:pt x="5674" y="11097"/>
                  </a:lnTo>
                  <a:cubicBezTo>
                    <a:pt x="5594" y="11209"/>
                    <a:pt x="5538" y="11331"/>
                    <a:pt x="5513" y="11460"/>
                  </a:cubicBezTo>
                  <a:lnTo>
                    <a:pt x="4779" y="15196"/>
                  </a:lnTo>
                  <a:lnTo>
                    <a:pt x="305" y="19693"/>
                  </a:lnTo>
                  <a:cubicBezTo>
                    <a:pt x="-266" y="20267"/>
                    <a:pt x="-12" y="21032"/>
                    <a:pt x="872" y="21403"/>
                  </a:cubicBezTo>
                  <a:cubicBezTo>
                    <a:pt x="1191" y="21536"/>
                    <a:pt x="1547" y="21600"/>
                    <a:pt x="1901" y="21600"/>
                  </a:cubicBezTo>
                  <a:cubicBezTo>
                    <a:pt x="2526" y="21600"/>
                    <a:pt x="3141" y="21401"/>
                    <a:pt x="3505" y="21035"/>
                  </a:cubicBezTo>
                  <a:lnTo>
                    <a:pt x="8214" y="16301"/>
                  </a:lnTo>
                  <a:cubicBezTo>
                    <a:pt x="8368" y="16146"/>
                    <a:pt x="8466" y="15970"/>
                    <a:pt x="8502" y="15787"/>
                  </a:cubicBezTo>
                  <a:lnTo>
                    <a:pt x="9108" y="12709"/>
                  </a:lnTo>
                  <a:lnTo>
                    <a:pt x="14079" y="16306"/>
                  </a:lnTo>
                  <a:lnTo>
                    <a:pt x="15307" y="20589"/>
                  </a:lnTo>
                  <a:cubicBezTo>
                    <a:pt x="15477" y="21184"/>
                    <a:pt x="16276" y="21600"/>
                    <a:pt x="17176" y="21600"/>
                  </a:cubicBezTo>
                  <a:cubicBezTo>
                    <a:pt x="17292" y="21600"/>
                    <a:pt x="17409" y="21592"/>
                    <a:pt x="17527" y="21578"/>
                  </a:cubicBezTo>
                  <a:cubicBezTo>
                    <a:pt x="18561" y="21453"/>
                    <a:pt x="19243" y="20808"/>
                    <a:pt x="19051" y="20137"/>
                  </a:cubicBezTo>
                  <a:lnTo>
                    <a:pt x="17727" y="15513"/>
                  </a:lnTo>
                  <a:cubicBezTo>
                    <a:pt x="17663" y="15290"/>
                    <a:pt x="17506" y="15081"/>
                    <a:pt x="17272" y="14912"/>
                  </a:cubicBezTo>
                  <a:lnTo>
                    <a:pt x="12070" y="11149"/>
                  </a:lnTo>
                  <a:lnTo>
                    <a:pt x="13099" y="8066"/>
                  </a:lnTo>
                  <a:lnTo>
                    <a:pt x="14261" y="9345"/>
                  </a:lnTo>
                  <a:cubicBezTo>
                    <a:pt x="14388" y="9485"/>
                    <a:pt x="14576" y="9597"/>
                    <a:pt x="14800" y="9668"/>
                  </a:cubicBezTo>
                  <a:lnTo>
                    <a:pt x="19329" y="11102"/>
                  </a:lnTo>
                  <a:cubicBezTo>
                    <a:pt x="19508" y="11159"/>
                    <a:pt x="19698" y="11185"/>
                    <a:pt x="19885" y="11185"/>
                  </a:cubicBezTo>
                  <a:cubicBezTo>
                    <a:pt x="20356" y="11185"/>
                    <a:pt x="20806" y="11015"/>
                    <a:pt x="21027" y="10722"/>
                  </a:cubicBezTo>
                  <a:cubicBezTo>
                    <a:pt x="21334" y="10313"/>
                    <a:pt x="21072" y="9820"/>
                    <a:pt x="20442" y="9620"/>
                  </a:cubicBezTo>
                  <a:lnTo>
                    <a:pt x="16256" y="8294"/>
                  </a:lnTo>
                  <a:lnTo>
                    <a:pt x="14441" y="6296"/>
                  </a:lnTo>
                  <a:lnTo>
                    <a:pt x="13294" y="4732"/>
                  </a:lnTo>
                  <a:cubicBezTo>
                    <a:pt x="12990" y="4278"/>
                    <a:pt x="12391" y="4063"/>
                    <a:pt x="12007" y="3967"/>
                  </a:cubicBezTo>
                  <a:cubicBezTo>
                    <a:pt x="11975" y="3959"/>
                    <a:pt x="11942" y="3950"/>
                    <a:pt x="11908" y="3944"/>
                  </a:cubicBezTo>
                  <a:cubicBezTo>
                    <a:pt x="11757" y="3910"/>
                    <a:pt x="11656" y="3898"/>
                    <a:pt x="11656" y="3898"/>
                  </a:cubicBezTo>
                  <a:cubicBezTo>
                    <a:pt x="11512" y="3876"/>
                    <a:pt x="11372" y="3864"/>
                    <a:pt x="11238" y="3858"/>
                  </a:cubicBezTo>
                  <a:cubicBezTo>
                    <a:pt x="11120" y="3852"/>
                    <a:pt x="11006" y="3853"/>
                    <a:pt x="10897" y="3858"/>
                  </a:cubicBezTo>
                  <a:close/>
                </a:path>
              </a:pathLst>
            </a:custGeom>
            <a:solidFill>
              <a:srgbClr val="84C7C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5105" y="2246679"/>
            <a:ext cx="5996717" cy="6778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41626" y="-35445"/>
            <a:ext cx="13088052" cy="9824489"/>
          </a:xfrm>
          <a:prstGeom prst="rect">
            <a:avLst/>
          </a:prstGeom>
          <a:solidFill>
            <a:srgbClr val="5B89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2" name="Rectangle"/>
          <p:cNvSpPr/>
          <p:nvPr/>
        </p:nvSpPr>
        <p:spPr>
          <a:xfrm>
            <a:off x="-48953" y="-26366"/>
            <a:ext cx="4529773" cy="9806332"/>
          </a:xfrm>
          <a:prstGeom prst="rect">
            <a:avLst/>
          </a:prstGeom>
          <a:solidFill>
            <a:srgbClr val="CC5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3" name="Rectangle"/>
          <p:cNvSpPr/>
          <p:nvPr/>
        </p:nvSpPr>
        <p:spPr>
          <a:xfrm>
            <a:off x="-48953" y="-24458"/>
            <a:ext cx="13102706" cy="1801393"/>
          </a:xfrm>
          <a:prstGeom prst="rect">
            <a:avLst/>
          </a:prstGeom>
          <a:solidFill>
            <a:srgbClr val="4EA26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6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294" name="Rounded Rectangle"/>
          <p:cNvSpPr/>
          <p:nvPr/>
        </p:nvSpPr>
        <p:spPr>
          <a:xfrm>
            <a:off x="4757008" y="2018607"/>
            <a:ext cx="8200994" cy="3147103"/>
          </a:xfrm>
          <a:prstGeom prst="roundRect">
            <a:avLst>
              <a:gd name="adj" fmla="val 15000"/>
            </a:avLst>
          </a:prstGeom>
          <a:solidFill>
            <a:srgbClr val="F7CF6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แสงดงข้อมูลสถานที่โบราณสถานทั้งหมดที่ดูแลอยู่…"/>
          <p:cNvSpPr txBox="1"/>
          <p:nvPr/>
        </p:nvSpPr>
        <p:spPr>
          <a:xfrm>
            <a:off x="5464950" y="2307366"/>
            <a:ext cx="7029705" cy="23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แสงดงข้อมูลสถานที่โบราณสถานทั้งหมดที่ดูแลอยู่</a:t>
            </a:r>
          </a:p>
          <a:p>
            <a:pPr lvl="1" marL="777875" indent="-333375" algn="l">
              <a:buSzPct val="145000"/>
              <a:buChar char="-"/>
              <a:defRPr sz="40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ตาราง</a:t>
            </a:r>
          </a:p>
          <a:p>
            <a:pPr lvl="1" marL="777875" indent="-333375" algn="l">
              <a:buSzPct val="145000"/>
              <a:buChar char="-"/>
              <a:defRPr sz="40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บน Google Maps โดยใช้ Marker</a:t>
            </a:r>
          </a:p>
          <a:p>
            <a:pPr algn="l">
              <a:defRPr sz="40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แจ้งเตือนเมื่อเกิดสภาพไม่ปกติ</a:t>
            </a:r>
          </a:p>
        </p:txBody>
      </p:sp>
      <p:pic>
        <p:nvPicPr>
          <p:cNvPr id="296" name="1.gif" descr="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5691" y="5006959"/>
            <a:ext cx="4203627" cy="42036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9" name="Group"/>
          <p:cNvGrpSpPr/>
          <p:nvPr/>
        </p:nvGrpSpPr>
        <p:grpSpPr>
          <a:xfrm>
            <a:off x="4071853" y="313801"/>
            <a:ext cx="5134627" cy="1124875"/>
            <a:chOff x="0" y="0"/>
            <a:chExt cx="5134625" cy="1124873"/>
          </a:xfrm>
        </p:grpSpPr>
        <p:sp>
          <p:nvSpPr>
            <p:cNvPr id="297" name="LOCATION"/>
            <p:cNvSpPr txBox="1"/>
            <p:nvPr/>
          </p:nvSpPr>
          <p:spPr>
            <a:xfrm>
              <a:off x="-1" y="0"/>
              <a:ext cx="4077346" cy="11248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65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LOCATION</a:t>
              </a:r>
            </a:p>
          </p:txBody>
        </p:sp>
        <p:sp>
          <p:nvSpPr>
            <p:cNvPr id="298" name="Location Pin"/>
            <p:cNvSpPr/>
            <p:nvPr/>
          </p:nvSpPr>
          <p:spPr>
            <a:xfrm>
              <a:off x="4436676" y="0"/>
              <a:ext cx="697950" cy="1124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8" y="0"/>
                    <a:pt x="0" y="2997"/>
                    <a:pt x="0" y="6701"/>
                  </a:cubicBezTo>
                  <a:cubicBezTo>
                    <a:pt x="0" y="12819"/>
                    <a:pt x="10800" y="21600"/>
                    <a:pt x="10800" y="21600"/>
                  </a:cubicBezTo>
                  <a:cubicBezTo>
                    <a:pt x="10800" y="21600"/>
                    <a:pt x="21600" y="12814"/>
                    <a:pt x="21600" y="6701"/>
                  </a:cubicBezTo>
                  <a:cubicBezTo>
                    <a:pt x="21600" y="2997"/>
                    <a:pt x="16762" y="0"/>
                    <a:pt x="10800" y="0"/>
                  </a:cubicBezTo>
                  <a:close/>
                  <a:moveTo>
                    <a:pt x="10800" y="2683"/>
                  </a:moveTo>
                  <a:cubicBezTo>
                    <a:pt x="14368" y="2683"/>
                    <a:pt x="17267" y="4482"/>
                    <a:pt x="17267" y="6696"/>
                  </a:cubicBezTo>
                  <a:cubicBezTo>
                    <a:pt x="17267" y="8910"/>
                    <a:pt x="14368" y="10709"/>
                    <a:pt x="10800" y="10709"/>
                  </a:cubicBezTo>
                  <a:cubicBezTo>
                    <a:pt x="7232" y="10709"/>
                    <a:pt x="4335" y="8910"/>
                    <a:pt x="4335" y="6696"/>
                  </a:cubicBezTo>
                  <a:cubicBezTo>
                    <a:pt x="4335" y="4482"/>
                    <a:pt x="7232" y="2683"/>
                    <a:pt x="10800" y="2683"/>
                  </a:cubicBezTo>
                  <a:close/>
                  <a:moveTo>
                    <a:pt x="10800" y="4769"/>
                  </a:moveTo>
                  <a:cubicBezTo>
                    <a:pt x="9085" y="4769"/>
                    <a:pt x="7686" y="5632"/>
                    <a:pt x="7686" y="6701"/>
                  </a:cubicBezTo>
                  <a:cubicBezTo>
                    <a:pt x="7686" y="7770"/>
                    <a:pt x="9077" y="8635"/>
                    <a:pt x="10800" y="8635"/>
                  </a:cubicBezTo>
                  <a:cubicBezTo>
                    <a:pt x="12523" y="8635"/>
                    <a:pt x="13917" y="7770"/>
                    <a:pt x="13917" y="6701"/>
                  </a:cubicBezTo>
                  <a:cubicBezTo>
                    <a:pt x="13917" y="5632"/>
                    <a:pt x="12515" y="4769"/>
                    <a:pt x="10800" y="4769"/>
                  </a:cubicBezTo>
                  <a:close/>
                </a:path>
              </a:pathLst>
            </a:custGeom>
            <a:solidFill>
              <a:srgbClr val="CC5A4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CC5A4B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688" y="807228"/>
            <a:ext cx="12607424" cy="8440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roup"/>
          <p:cNvGrpSpPr/>
          <p:nvPr/>
        </p:nvGrpSpPr>
        <p:grpSpPr>
          <a:xfrm>
            <a:off x="448865" y="906264"/>
            <a:ext cx="12107116" cy="7940876"/>
            <a:chOff x="0" y="0"/>
            <a:chExt cx="12107114" cy="7940874"/>
          </a:xfrm>
        </p:grpSpPr>
        <p:pic>
          <p:nvPicPr>
            <p:cNvPr id="303" name="Screen Shot 2562-01-11 at 01.56.58.png" descr="Screen Shot 2562-01-11 at 01.56.58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2107115" cy="7940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4" name="Rectangle"/>
            <p:cNvSpPr/>
            <p:nvPr/>
          </p:nvSpPr>
          <p:spPr>
            <a:xfrm>
              <a:off x="3455819" y="2629266"/>
              <a:ext cx="2795411" cy="3899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5" name="Rectangle"/>
            <p:cNvSpPr/>
            <p:nvPr/>
          </p:nvSpPr>
          <p:spPr>
            <a:xfrm>
              <a:off x="3455819" y="3649319"/>
              <a:ext cx="2795411" cy="3899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6" name="Rectangle"/>
            <p:cNvSpPr/>
            <p:nvPr/>
          </p:nvSpPr>
          <p:spPr>
            <a:xfrm>
              <a:off x="3455819" y="4733740"/>
              <a:ext cx="2795411" cy="3899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7" name="Rectangle"/>
            <p:cNvSpPr/>
            <p:nvPr/>
          </p:nvSpPr>
          <p:spPr>
            <a:xfrm>
              <a:off x="3433977" y="5754372"/>
              <a:ext cx="2795411" cy="3899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8" name="Rectangle"/>
            <p:cNvSpPr/>
            <p:nvPr/>
          </p:nvSpPr>
          <p:spPr>
            <a:xfrm>
              <a:off x="3518450" y="6774424"/>
              <a:ext cx="2795412" cy="3899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9" name="Rectangle"/>
            <p:cNvSpPr/>
            <p:nvPr/>
          </p:nvSpPr>
          <p:spPr>
            <a:xfrm>
              <a:off x="3518450" y="6320810"/>
              <a:ext cx="2795412" cy="389961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0" name="Rectangle"/>
            <p:cNvSpPr/>
            <p:nvPr/>
          </p:nvSpPr>
          <p:spPr>
            <a:xfrm>
              <a:off x="3454082" y="5264160"/>
              <a:ext cx="2795411" cy="389961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" name="Rectangle"/>
            <p:cNvSpPr/>
            <p:nvPr/>
          </p:nvSpPr>
          <p:spPr>
            <a:xfrm>
              <a:off x="3467678" y="4193336"/>
              <a:ext cx="2795412" cy="389961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" name="Rectangle"/>
            <p:cNvSpPr/>
            <p:nvPr/>
          </p:nvSpPr>
          <p:spPr>
            <a:xfrm>
              <a:off x="3518450" y="3146669"/>
              <a:ext cx="2795412" cy="389961"/>
            </a:xfrm>
            <a:prstGeom prst="rect">
              <a:avLst/>
            </a:pr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" name="Rectangle"/>
            <p:cNvSpPr/>
            <p:nvPr/>
          </p:nvSpPr>
          <p:spPr>
            <a:xfrm>
              <a:off x="3455819" y="2111862"/>
              <a:ext cx="2795411" cy="389961"/>
            </a:xfrm>
            <a:prstGeom prst="rect">
              <a:avLst/>
            </a:pr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15" name="วัดโพธิ์"/>
          <p:cNvSpPr txBox="1"/>
          <p:nvPr/>
        </p:nvSpPr>
        <p:spPr>
          <a:xfrm>
            <a:off x="5074782" y="3019679"/>
            <a:ext cx="513208" cy="39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วัดโพธิ์</a:t>
            </a:r>
          </a:p>
        </p:txBody>
      </p:sp>
      <p:sp>
        <p:nvSpPr>
          <p:cNvPr id="316" name="วัดสร้อยทอง"/>
          <p:cNvSpPr txBox="1"/>
          <p:nvPr/>
        </p:nvSpPr>
        <p:spPr>
          <a:xfrm>
            <a:off x="4896817" y="3563535"/>
            <a:ext cx="869138" cy="39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วัดสร้อยทอง</a:t>
            </a:r>
          </a:p>
        </p:txBody>
      </p:sp>
      <p:sp>
        <p:nvSpPr>
          <p:cNvPr id="317" name="วัดเขมาภิรตาราม"/>
          <p:cNvSpPr txBox="1"/>
          <p:nvPr/>
        </p:nvSpPr>
        <p:spPr>
          <a:xfrm>
            <a:off x="4758171" y="4107391"/>
            <a:ext cx="1146430" cy="39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วัดเขมาภิรตาราม</a:t>
            </a:r>
          </a:p>
        </p:txBody>
      </p:sp>
      <p:sp>
        <p:nvSpPr>
          <p:cNvPr id="318" name="วัดน้อย"/>
          <p:cNvSpPr txBox="1"/>
          <p:nvPr/>
        </p:nvSpPr>
        <p:spPr>
          <a:xfrm>
            <a:off x="5056151" y="4607171"/>
            <a:ext cx="550470" cy="39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วัดน้อย</a:t>
            </a:r>
          </a:p>
        </p:txBody>
      </p:sp>
      <p:sp>
        <p:nvSpPr>
          <p:cNvPr id="319" name="วัดปากน้ำ"/>
          <p:cNvSpPr txBox="1"/>
          <p:nvPr/>
        </p:nvSpPr>
        <p:spPr>
          <a:xfrm>
            <a:off x="4977970" y="5106951"/>
            <a:ext cx="706832" cy="39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วัดปากน้ำ</a:t>
            </a:r>
          </a:p>
        </p:txBody>
      </p:sp>
      <p:sp>
        <p:nvSpPr>
          <p:cNvPr id="320" name="วัดอรุณ"/>
          <p:cNvSpPr txBox="1"/>
          <p:nvPr/>
        </p:nvSpPr>
        <p:spPr>
          <a:xfrm>
            <a:off x="5048150" y="5650807"/>
            <a:ext cx="566472" cy="3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วัดอรุณ</a:t>
            </a:r>
          </a:p>
        </p:txBody>
      </p:sp>
      <p:sp>
        <p:nvSpPr>
          <p:cNvPr id="321" name="วัดบางนาเกรง"/>
          <p:cNvSpPr txBox="1"/>
          <p:nvPr/>
        </p:nvSpPr>
        <p:spPr>
          <a:xfrm>
            <a:off x="4850754" y="6194663"/>
            <a:ext cx="961264" cy="3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วัดบางนาเกรง</a:t>
            </a:r>
          </a:p>
        </p:txBody>
      </p:sp>
      <p:sp>
        <p:nvSpPr>
          <p:cNvPr id="322" name="วัดแขก"/>
          <p:cNvSpPr txBox="1"/>
          <p:nvPr/>
        </p:nvSpPr>
        <p:spPr>
          <a:xfrm>
            <a:off x="5060837" y="6694443"/>
            <a:ext cx="541097" cy="39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วัดแขก</a:t>
            </a:r>
          </a:p>
        </p:txBody>
      </p:sp>
      <p:sp>
        <p:nvSpPr>
          <p:cNvPr id="323" name="วัดโพธิ์ทอง"/>
          <p:cNvSpPr txBox="1"/>
          <p:nvPr/>
        </p:nvSpPr>
        <p:spPr>
          <a:xfrm>
            <a:off x="4947795" y="7194224"/>
            <a:ext cx="767182" cy="39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วัดโพธิ์ทอง</a:t>
            </a:r>
          </a:p>
        </p:txBody>
      </p:sp>
      <p:sp>
        <p:nvSpPr>
          <p:cNvPr id="324" name="วัดบางขุนเทียน"/>
          <p:cNvSpPr txBox="1"/>
          <p:nvPr/>
        </p:nvSpPr>
        <p:spPr>
          <a:xfrm>
            <a:off x="4818178" y="7738079"/>
            <a:ext cx="1026415" cy="3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/>
            <a:r>
              <a:t>วัดบางขุนเทียน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"/>
          <p:cNvSpPr/>
          <p:nvPr/>
        </p:nvSpPr>
        <p:spPr>
          <a:xfrm>
            <a:off x="7179" y="-756"/>
            <a:ext cx="13053394" cy="9888168"/>
          </a:xfrm>
          <a:prstGeom prst="rect">
            <a:avLst/>
          </a:prstGeom>
          <a:solidFill>
            <a:srgbClr val="E5EDD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7" name="Rectangle"/>
          <p:cNvSpPr/>
          <p:nvPr/>
        </p:nvSpPr>
        <p:spPr>
          <a:xfrm>
            <a:off x="7179" y="-31278"/>
            <a:ext cx="13004801" cy="2758663"/>
          </a:xfrm>
          <a:prstGeom prst="rect">
            <a:avLst/>
          </a:prstGeom>
          <a:solidFill>
            <a:srgbClr val="B3CFB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8" name="Rectangle"/>
          <p:cNvSpPr/>
          <p:nvPr/>
        </p:nvSpPr>
        <p:spPr>
          <a:xfrm>
            <a:off x="7179" y="-756"/>
            <a:ext cx="4612754" cy="9755112"/>
          </a:xfrm>
          <a:prstGeom prst="rect">
            <a:avLst/>
          </a:prstGeom>
          <a:solidFill>
            <a:srgbClr val="7CA39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29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5372" y="-5211557"/>
            <a:ext cx="5321076" cy="5321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2" name="Group"/>
          <p:cNvGrpSpPr/>
          <p:nvPr/>
        </p:nvGrpSpPr>
        <p:grpSpPr>
          <a:xfrm>
            <a:off x="166030" y="337082"/>
            <a:ext cx="4224434" cy="2068789"/>
            <a:chOff x="0" y="0"/>
            <a:chExt cx="4224432" cy="2068787"/>
          </a:xfrm>
        </p:grpSpPr>
        <p:sp>
          <p:nvSpPr>
            <p:cNvPr id="330" name="MONITORING"/>
            <p:cNvSpPr txBox="1"/>
            <p:nvPr/>
          </p:nvSpPr>
          <p:spPr>
            <a:xfrm>
              <a:off x="290767" y="418167"/>
              <a:ext cx="3666627" cy="841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46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MONITORING</a:t>
              </a:r>
            </a:p>
          </p:txBody>
        </p:sp>
        <p:sp>
          <p:nvSpPr>
            <p:cNvPr id="331" name="Shape"/>
            <p:cNvSpPr/>
            <p:nvPr/>
          </p:nvSpPr>
          <p:spPr>
            <a:xfrm>
              <a:off x="0" y="0"/>
              <a:ext cx="4224433" cy="206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4966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33" name="แสดงค่าข้อมูลต่างๆของ Sensor ที่อยู่ในโบราณสถาน…"/>
          <p:cNvSpPr txBox="1"/>
          <p:nvPr/>
        </p:nvSpPr>
        <p:spPr>
          <a:xfrm>
            <a:off x="4862435" y="523251"/>
            <a:ext cx="7995321" cy="1649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958453" indent="-513953" algn="l">
              <a:buSzPct val="145000"/>
              <a:buChar char="•"/>
              <a:defRPr sz="37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แสดงค่าข้อมูลต่างๆของ Sensor ที่อยู่ในโบราณสถาน</a:t>
            </a:r>
          </a:p>
          <a:p>
            <a:pPr algn="l">
              <a:defRPr sz="37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แต่ละแท่งแบบ Real time (Dashboard)</a:t>
            </a:r>
          </a:p>
          <a:p>
            <a:pPr lvl="1" marL="958453" indent="-513953" algn="l">
              <a:buSzPct val="145000"/>
              <a:buChar char="•"/>
              <a:defRPr sz="37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แสดงค่าต่างๆของ Sensor แบบตาราง</a:t>
            </a:r>
          </a:p>
        </p:txBody>
      </p:sp>
      <p:pic>
        <p:nvPicPr>
          <p:cNvPr id="334" name="1547149369496.gif" descr="1547149369496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053" y="3694823"/>
            <a:ext cx="11742694" cy="5108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-23343" y="-31278"/>
            <a:ext cx="13051485" cy="9816156"/>
          </a:xfrm>
          <a:prstGeom prst="rect">
            <a:avLst/>
          </a:prstGeom>
          <a:solidFill>
            <a:srgbClr val="D1CF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ACCOUNT MANAGEMENT"/>
          <p:cNvSpPr/>
          <p:nvPr/>
        </p:nvSpPr>
        <p:spPr>
          <a:xfrm>
            <a:off x="-7139" y="-21715"/>
            <a:ext cx="7711689" cy="1403296"/>
          </a:xfrm>
          <a:prstGeom prst="rect">
            <a:avLst/>
          </a:prstGeom>
          <a:solidFill>
            <a:srgbClr val="DBE3D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5000">
                <a:solidFill>
                  <a:srgbClr val="65666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ACCOUNT MANAGEMENT</a:t>
            </a:r>
          </a:p>
        </p:txBody>
      </p:sp>
      <p:sp>
        <p:nvSpPr>
          <p:cNvPr id="338" name="Rectangle"/>
          <p:cNvSpPr/>
          <p:nvPr/>
        </p:nvSpPr>
        <p:spPr>
          <a:xfrm>
            <a:off x="3270019" y="3636272"/>
            <a:ext cx="9716895" cy="5388799"/>
          </a:xfrm>
          <a:prstGeom prst="rect">
            <a:avLst/>
          </a:prstGeom>
          <a:solidFill>
            <a:srgbClr val="EFDD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Rectangle"/>
          <p:cNvSpPr/>
          <p:nvPr/>
        </p:nvSpPr>
        <p:spPr>
          <a:xfrm>
            <a:off x="-48953" y="1425064"/>
            <a:ext cx="6916462" cy="1136204"/>
          </a:xfrm>
          <a:prstGeom prst="rect">
            <a:avLst/>
          </a:prstGeom>
          <a:solidFill>
            <a:srgbClr val="E6CA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จัดการข้อมูลของผู้ใช้ ( ชื่อ, เบอร์ติดต่อ, Log in )"/>
          <p:cNvSpPr txBox="1"/>
          <p:nvPr/>
        </p:nvSpPr>
        <p:spPr>
          <a:xfrm>
            <a:off x="47982" y="1670395"/>
            <a:ext cx="6722593" cy="645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latin typeface="TH SarabunPSK"/>
                <a:ea typeface="TH SarabunPSK"/>
                <a:cs typeface="TH SarabunPSK"/>
                <a:sym typeface="TH SarabunPSK"/>
              </a:defRPr>
            </a:lvl1pPr>
          </a:lstStyle>
          <a:p>
            <a:pPr/>
            <a:r>
              <a:t>จัดการข้อมูลของผู้ใช้ ( ชื่อ, เบอร์ติดต่อ, Log in )</a:t>
            </a:r>
          </a:p>
        </p:txBody>
      </p:sp>
      <p:pic>
        <p:nvPicPr>
          <p:cNvPr id="341" name="acc.gif" descr="acc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9515" y="353721"/>
            <a:ext cx="1955135" cy="1955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Screen Shot 2562-01-11 at 01.54.07.png" descr="Screen Shot 2562-01-11 at 01.54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8701" y="2604751"/>
            <a:ext cx="10367398" cy="6846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he"/>
          <p:cNvSpPr/>
          <p:nvPr/>
        </p:nvSpPr>
        <p:spPr>
          <a:xfrm>
            <a:off x="-50800" y="-25400"/>
            <a:ext cx="13106400" cy="9804400"/>
          </a:xfrm>
          <a:prstGeom prst="rect">
            <a:avLst/>
          </a:prstGeom>
          <a:solidFill>
            <a:srgbClr val="F1CC9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</a:t>
            </a:r>
          </a:p>
        </p:txBody>
      </p:sp>
      <p:sp>
        <p:nvSpPr>
          <p:cNvPr id="123" name="Rectangle"/>
          <p:cNvSpPr/>
          <p:nvPr/>
        </p:nvSpPr>
        <p:spPr>
          <a:xfrm>
            <a:off x="-50800" y="2378233"/>
            <a:ext cx="13106400" cy="7410431"/>
          </a:xfrm>
          <a:prstGeom prst="rect">
            <a:avLst/>
          </a:prstGeom>
          <a:solidFill>
            <a:srgbClr val="F8F8C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26" name="Group"/>
          <p:cNvGrpSpPr/>
          <p:nvPr/>
        </p:nvGrpSpPr>
        <p:grpSpPr>
          <a:xfrm>
            <a:off x="286518" y="597851"/>
            <a:ext cx="4501922" cy="2094564"/>
            <a:chOff x="0" y="0"/>
            <a:chExt cx="4501920" cy="2094562"/>
          </a:xfrm>
        </p:grpSpPr>
        <p:sp>
          <p:nvSpPr>
            <p:cNvPr id="124" name="Shape"/>
            <p:cNvSpPr/>
            <p:nvPr/>
          </p:nvSpPr>
          <p:spPr>
            <a:xfrm flipH="1" rot="16200000">
              <a:off x="1203678" y="-1203679"/>
              <a:ext cx="2094564" cy="4501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29" y="0"/>
                  </a:moveTo>
                  <a:cubicBezTo>
                    <a:pt x="1090" y="0"/>
                    <a:pt x="0" y="782"/>
                    <a:pt x="0" y="1743"/>
                  </a:cubicBezTo>
                  <a:lnTo>
                    <a:pt x="0" y="19857"/>
                  </a:lnTo>
                  <a:cubicBezTo>
                    <a:pt x="0" y="20818"/>
                    <a:pt x="1090" y="21600"/>
                    <a:pt x="2429" y="21600"/>
                  </a:cubicBezTo>
                  <a:lnTo>
                    <a:pt x="19171" y="21600"/>
                  </a:lnTo>
                  <a:cubicBezTo>
                    <a:pt x="20510" y="21600"/>
                    <a:pt x="21600" y="20818"/>
                    <a:pt x="21600" y="19857"/>
                  </a:cubicBezTo>
                  <a:lnTo>
                    <a:pt x="21600" y="1743"/>
                  </a:lnTo>
                  <a:cubicBezTo>
                    <a:pt x="21600" y="782"/>
                    <a:pt x="20510" y="0"/>
                    <a:pt x="19171" y="0"/>
                  </a:cubicBezTo>
                  <a:lnTo>
                    <a:pt x="2429" y="0"/>
                  </a:lnTo>
                  <a:close/>
                  <a:moveTo>
                    <a:pt x="2429" y="755"/>
                  </a:moveTo>
                  <a:lnTo>
                    <a:pt x="19171" y="755"/>
                  </a:lnTo>
                  <a:cubicBezTo>
                    <a:pt x="19930" y="755"/>
                    <a:pt x="20547" y="1199"/>
                    <a:pt x="20547" y="1743"/>
                  </a:cubicBezTo>
                  <a:lnTo>
                    <a:pt x="20547" y="19857"/>
                  </a:lnTo>
                  <a:cubicBezTo>
                    <a:pt x="20547" y="20401"/>
                    <a:pt x="19930" y="20845"/>
                    <a:pt x="19171" y="20845"/>
                  </a:cubicBezTo>
                  <a:lnTo>
                    <a:pt x="2429" y="20845"/>
                  </a:lnTo>
                  <a:cubicBezTo>
                    <a:pt x="1670" y="20845"/>
                    <a:pt x="1053" y="20401"/>
                    <a:pt x="1053" y="19857"/>
                  </a:cubicBezTo>
                  <a:lnTo>
                    <a:pt x="1053" y="1743"/>
                  </a:lnTo>
                  <a:cubicBezTo>
                    <a:pt x="1053" y="1199"/>
                    <a:pt x="1670" y="755"/>
                    <a:pt x="2429" y="755"/>
                  </a:cubicBezTo>
                  <a:close/>
                  <a:moveTo>
                    <a:pt x="2429" y="1277"/>
                  </a:moveTo>
                  <a:cubicBezTo>
                    <a:pt x="2072" y="1277"/>
                    <a:pt x="1782" y="1486"/>
                    <a:pt x="1782" y="1743"/>
                  </a:cubicBezTo>
                  <a:lnTo>
                    <a:pt x="1782" y="19857"/>
                  </a:lnTo>
                  <a:cubicBezTo>
                    <a:pt x="1782" y="20114"/>
                    <a:pt x="2072" y="20323"/>
                    <a:pt x="2429" y="20323"/>
                  </a:cubicBezTo>
                  <a:lnTo>
                    <a:pt x="19171" y="20323"/>
                  </a:lnTo>
                  <a:cubicBezTo>
                    <a:pt x="19528" y="20323"/>
                    <a:pt x="19818" y="20114"/>
                    <a:pt x="19818" y="19857"/>
                  </a:cubicBezTo>
                  <a:lnTo>
                    <a:pt x="19818" y="1743"/>
                  </a:lnTo>
                  <a:cubicBezTo>
                    <a:pt x="19818" y="1486"/>
                    <a:pt x="19528" y="1277"/>
                    <a:pt x="19171" y="1277"/>
                  </a:cubicBezTo>
                  <a:lnTo>
                    <a:pt x="2429" y="1277"/>
                  </a:lnTo>
                  <a:close/>
                </a:path>
              </a:pathLst>
            </a:custGeom>
            <a:solidFill>
              <a:srgbClr val="EAA06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" name="Background"/>
            <p:cNvSpPr txBox="1"/>
            <p:nvPr/>
          </p:nvSpPr>
          <p:spPr>
            <a:xfrm>
              <a:off x="660031" y="545313"/>
              <a:ext cx="3181859" cy="1003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500">
                  <a:latin typeface="TH SarabunPSK"/>
                  <a:ea typeface="TH SarabunPSK"/>
                  <a:cs typeface="TH SarabunPSK"/>
                  <a:sym typeface="TH SarabunPSK"/>
                </a:defRPr>
              </a:lvl1pPr>
            </a:lstStyle>
            <a:p>
              <a:pPr/>
              <a:r>
                <a:t>Background</a:t>
              </a:r>
            </a:p>
          </p:txBody>
        </p:sp>
      </p:grpSp>
      <p:sp>
        <p:nvSpPr>
          <p:cNvPr id="127" name="เพื่อพัฒนาระบบจัดการโบราณสถานและระบบแจ้งเตือนให้กับผู้ดูแลเมื่อเกิดสภาพผิดปกติ…"/>
          <p:cNvSpPr txBox="1"/>
          <p:nvPr/>
        </p:nvSpPr>
        <p:spPr>
          <a:xfrm>
            <a:off x="682301" y="2981181"/>
            <a:ext cx="11640198" cy="1129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0062" indent="-500062">
              <a:buSzPct val="145000"/>
              <a:buChar char="•"/>
              <a:defRPr sz="36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เพื่อพัฒนาระบบจัดการโบราณสถานและระบบแจ้งเตือนให้กับผู้ดูแลเมื่อเกิดสภาพผิดปกติ</a:t>
            </a:r>
          </a:p>
          <a:p>
            <a:pPr marL="500062" indent="-500062" algn="l">
              <a:buSzPct val="145000"/>
              <a:buChar char="•"/>
              <a:defRPr sz="36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ปกป้องอนุรักษ์และสืบทอดไว้ซึ่งโบราณสถานเพื่อให้คงอยู่อย่างสมบูรณ์</a:t>
            </a:r>
          </a:p>
        </p:txBody>
      </p:sp>
      <p:pic>
        <p:nvPicPr>
          <p:cNvPr id="128" name="cvbn.gif" descr="cvb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3599" y="5691009"/>
            <a:ext cx="2296130" cy="3673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154710526949045999.png" descr="15471052694904599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3776" y="4399233"/>
            <a:ext cx="7823356" cy="5319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2"/>
      <p:bldP build="whole" bldLvl="1" animBg="1" rev="0" advAuto="0" spid="12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"/>
          <p:cNvSpPr/>
          <p:nvPr/>
        </p:nvSpPr>
        <p:spPr>
          <a:xfrm>
            <a:off x="-23343" y="-756"/>
            <a:ext cx="13051485" cy="9755112"/>
          </a:xfrm>
          <a:prstGeom prst="rect">
            <a:avLst/>
          </a:prstGeom>
          <a:solidFill>
            <a:srgbClr val="DBE9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47" name="Group"/>
          <p:cNvGrpSpPr/>
          <p:nvPr/>
        </p:nvGrpSpPr>
        <p:grpSpPr>
          <a:xfrm>
            <a:off x="498881" y="454031"/>
            <a:ext cx="4294080" cy="1596969"/>
            <a:chOff x="0" y="0"/>
            <a:chExt cx="4294078" cy="1596968"/>
          </a:xfrm>
        </p:grpSpPr>
        <p:sp>
          <p:nvSpPr>
            <p:cNvPr id="345" name="PROFILE"/>
            <p:cNvSpPr/>
            <p:nvPr/>
          </p:nvSpPr>
          <p:spPr>
            <a:xfrm>
              <a:off x="787345" y="163020"/>
              <a:ext cx="3506734" cy="1270001"/>
            </a:xfrm>
            <a:prstGeom prst="rect">
              <a:avLst/>
            </a:prstGeom>
            <a:solidFill>
              <a:srgbClr val="77A5C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42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PROFILE</a:t>
              </a:r>
            </a:p>
          </p:txBody>
        </p:sp>
        <p:sp>
          <p:nvSpPr>
            <p:cNvPr id="346" name="Lock"/>
            <p:cNvSpPr/>
            <p:nvPr/>
          </p:nvSpPr>
          <p:spPr>
            <a:xfrm>
              <a:off x="0" y="0"/>
              <a:ext cx="1052191" cy="159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6292" y="0"/>
                    <a:pt x="2626" y="2414"/>
                    <a:pt x="2626" y="5384"/>
                  </a:cubicBezTo>
                  <a:lnTo>
                    <a:pt x="2626" y="9831"/>
                  </a:lnTo>
                  <a:cubicBezTo>
                    <a:pt x="989" y="11082"/>
                    <a:pt x="0" y="12705"/>
                    <a:pt x="0" y="14484"/>
                  </a:cubicBezTo>
                  <a:cubicBezTo>
                    <a:pt x="0" y="18414"/>
                    <a:pt x="4835" y="21600"/>
                    <a:pt x="10800" y="21600"/>
                  </a:cubicBezTo>
                  <a:cubicBezTo>
                    <a:pt x="16765" y="21600"/>
                    <a:pt x="21600" y="18414"/>
                    <a:pt x="21600" y="14484"/>
                  </a:cubicBezTo>
                  <a:cubicBezTo>
                    <a:pt x="21600" y="12705"/>
                    <a:pt x="20611" y="11082"/>
                    <a:pt x="18974" y="9831"/>
                  </a:cubicBezTo>
                  <a:lnTo>
                    <a:pt x="18974" y="5384"/>
                  </a:lnTo>
                  <a:cubicBezTo>
                    <a:pt x="18974" y="2414"/>
                    <a:pt x="15308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3050" y="2700"/>
                    <a:pt x="14883" y="3908"/>
                    <a:pt x="14883" y="5391"/>
                  </a:cubicBezTo>
                  <a:lnTo>
                    <a:pt x="14883" y="7897"/>
                  </a:lnTo>
                  <a:cubicBezTo>
                    <a:pt x="13623" y="7558"/>
                    <a:pt x="12248" y="7368"/>
                    <a:pt x="10800" y="7368"/>
                  </a:cubicBezTo>
                  <a:cubicBezTo>
                    <a:pt x="9352" y="7368"/>
                    <a:pt x="7977" y="7558"/>
                    <a:pt x="6717" y="7897"/>
                  </a:cubicBezTo>
                  <a:lnTo>
                    <a:pt x="6717" y="5391"/>
                  </a:lnTo>
                  <a:cubicBezTo>
                    <a:pt x="6717" y="3908"/>
                    <a:pt x="8550" y="2700"/>
                    <a:pt x="10800" y="2700"/>
                  </a:cubicBezTo>
                  <a:close/>
                  <a:moveTo>
                    <a:pt x="10800" y="10711"/>
                  </a:moveTo>
                  <a:cubicBezTo>
                    <a:pt x="13966" y="10711"/>
                    <a:pt x="16527" y="12398"/>
                    <a:pt x="16527" y="14484"/>
                  </a:cubicBezTo>
                  <a:cubicBezTo>
                    <a:pt x="16527" y="16570"/>
                    <a:pt x="13966" y="18258"/>
                    <a:pt x="10800" y="18258"/>
                  </a:cubicBezTo>
                  <a:cubicBezTo>
                    <a:pt x="7634" y="18258"/>
                    <a:pt x="5073" y="16570"/>
                    <a:pt x="5073" y="14484"/>
                  </a:cubicBezTo>
                  <a:cubicBezTo>
                    <a:pt x="5073" y="12398"/>
                    <a:pt x="7634" y="10711"/>
                    <a:pt x="10800" y="10711"/>
                  </a:cubicBezTo>
                  <a:close/>
                  <a:moveTo>
                    <a:pt x="10800" y="11336"/>
                  </a:moveTo>
                  <a:cubicBezTo>
                    <a:pt x="9577" y="11336"/>
                    <a:pt x="8355" y="11644"/>
                    <a:pt x="7422" y="12259"/>
                  </a:cubicBezTo>
                  <a:cubicBezTo>
                    <a:pt x="5556" y="13488"/>
                    <a:pt x="5556" y="15480"/>
                    <a:pt x="7422" y="16710"/>
                  </a:cubicBezTo>
                  <a:cubicBezTo>
                    <a:pt x="9288" y="17939"/>
                    <a:pt x="12312" y="17939"/>
                    <a:pt x="14178" y="16710"/>
                  </a:cubicBezTo>
                  <a:cubicBezTo>
                    <a:pt x="16044" y="15480"/>
                    <a:pt x="16044" y="13488"/>
                    <a:pt x="14178" y="12259"/>
                  </a:cubicBezTo>
                  <a:cubicBezTo>
                    <a:pt x="13245" y="11644"/>
                    <a:pt x="12023" y="11336"/>
                    <a:pt x="10800" y="11336"/>
                  </a:cubicBezTo>
                  <a:close/>
                </a:path>
              </a:pathLst>
            </a:custGeom>
            <a:solidFill>
              <a:srgbClr val="578E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48" name="Rectangle"/>
          <p:cNvSpPr/>
          <p:nvPr/>
        </p:nvSpPr>
        <p:spPr>
          <a:xfrm>
            <a:off x="8696668" y="4156"/>
            <a:ext cx="4305865" cy="9745288"/>
          </a:xfrm>
          <a:prstGeom prst="rect">
            <a:avLst/>
          </a:prstGeom>
          <a:solidFill>
            <a:srgbClr val="B8D2E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9" name="เปลี่ยนรหัสผ่านของผู้ใช้"/>
          <p:cNvSpPr txBox="1"/>
          <p:nvPr/>
        </p:nvSpPr>
        <p:spPr>
          <a:xfrm>
            <a:off x="6528033" y="812142"/>
            <a:ext cx="4595178" cy="88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rPr>
                <a:solidFill>
                  <a:srgbClr val="133150"/>
                </a:solidFill>
              </a:rPr>
              <a:t>เปลี่ยนรหัส</a:t>
            </a:r>
            <a:r>
              <a:t>ผ่านของผู้ใช้</a:t>
            </a:r>
          </a:p>
        </p:txBody>
      </p:sp>
      <p:pic>
        <p:nvPicPr>
          <p:cNvPr id="350" name="sfgh.gif" descr="sfgh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4118" y="6054519"/>
            <a:ext cx="3010964" cy="3010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creen Shot 2562-01-11 at 02.29.20.png" descr="Screen Shot 2562-01-11 at 02.29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8771" y="2108924"/>
            <a:ext cx="5039191" cy="721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-16902" y="-10721"/>
            <a:ext cx="13038604" cy="9753601"/>
          </a:xfrm>
          <a:prstGeom prst="rect">
            <a:avLst/>
          </a:prstGeom>
          <a:solidFill>
            <a:srgbClr val="F1F6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4" name="LINE BOT"/>
          <p:cNvSpPr/>
          <p:nvPr/>
        </p:nvSpPr>
        <p:spPr>
          <a:xfrm>
            <a:off x="4308299" y="370643"/>
            <a:ext cx="4388202" cy="1530413"/>
          </a:xfrm>
          <a:prstGeom prst="roundRect">
            <a:avLst>
              <a:gd name="adj" fmla="val 22065"/>
            </a:avLst>
          </a:prstGeom>
          <a:solidFill>
            <a:srgbClr val="2E4C2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5500">
                <a:solidFill>
                  <a:srgbClr val="CDDE94"/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LINE BOT</a:t>
            </a:r>
          </a:p>
        </p:txBody>
      </p:sp>
      <p:sp>
        <p:nvSpPr>
          <p:cNvPr id="355" name="Rectangle"/>
          <p:cNvSpPr/>
          <p:nvPr/>
        </p:nvSpPr>
        <p:spPr>
          <a:xfrm>
            <a:off x="0" y="2133600"/>
            <a:ext cx="13004800" cy="6286997"/>
          </a:xfrm>
          <a:prstGeom prst="rect">
            <a:avLst/>
          </a:prstGeom>
          <a:solidFill>
            <a:srgbClr val="82AA6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56" name="dfghjk.gif" descr="dfghjk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640" y="5825410"/>
            <a:ext cx="1729104" cy="2985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fghjk.gif" descr="fghjk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0709" y="6260516"/>
            <a:ext cx="3352801" cy="2857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"/>
          <p:cNvGrpSpPr/>
          <p:nvPr/>
        </p:nvGrpSpPr>
        <p:grpSpPr>
          <a:xfrm>
            <a:off x="4277477" y="2036679"/>
            <a:ext cx="4449845" cy="7540214"/>
            <a:chOff x="0" y="46317"/>
            <a:chExt cx="4449844" cy="7540213"/>
          </a:xfrm>
        </p:grpSpPr>
        <p:pic>
          <p:nvPicPr>
            <p:cNvPr id="35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62298"/>
            <a:stretch>
              <a:fillRect/>
            </a:stretch>
          </p:blipFill>
          <p:spPr>
            <a:xfrm>
              <a:off x="0" y="46317"/>
              <a:ext cx="4449845" cy="3631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59382" r="0" b="0"/>
            <a:stretch>
              <a:fillRect/>
            </a:stretch>
          </p:blipFill>
          <p:spPr>
            <a:xfrm>
              <a:off x="0" y="3674315"/>
              <a:ext cx="4449845" cy="391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HANK YOU"/>
          <p:cNvSpPr txBox="1"/>
          <p:nvPr/>
        </p:nvSpPr>
        <p:spPr>
          <a:xfrm>
            <a:off x="3368420" y="3936997"/>
            <a:ext cx="6267959" cy="1879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ght Bulb"/>
          <p:cNvSpPr/>
          <p:nvPr/>
        </p:nvSpPr>
        <p:spPr>
          <a:xfrm>
            <a:off x="5106371" y="2949829"/>
            <a:ext cx="2588858" cy="4488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CFBC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Idea…"/>
          <p:cNvSpPr txBox="1"/>
          <p:nvPr/>
        </p:nvSpPr>
        <p:spPr>
          <a:xfrm>
            <a:off x="5407024" y="3470499"/>
            <a:ext cx="1987551" cy="175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5900">
                <a:solidFill>
                  <a:srgbClr val="3F0759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Idea</a:t>
            </a:r>
          </a:p>
          <a:p>
            <a:pPr>
              <a:defRPr b="0" sz="5900">
                <a:solidFill>
                  <a:srgbClr val="3F0759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Solution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415984" y="2951836"/>
            <a:ext cx="1244960" cy="652113"/>
          </a:xfrm>
          <a:prstGeom prst="line">
            <a:avLst/>
          </a:prstGeom>
          <a:ln w="215900">
            <a:solidFill>
              <a:srgbClr val="CFBCD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" name="Cloud"/>
          <p:cNvSpPr/>
          <p:nvPr/>
        </p:nvSpPr>
        <p:spPr>
          <a:xfrm>
            <a:off x="8260657" y="512850"/>
            <a:ext cx="4536724" cy="2734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79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gradFill>
            <a:gsLst>
              <a:gs pos="0">
                <a:srgbClr val="D4C0DF"/>
              </a:gs>
              <a:gs pos="100000">
                <a:srgbClr val="CB90C5"/>
              </a:gs>
            </a:gsLst>
            <a:lin ang="17631856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2">
              <a:defRPr b="0" sz="34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135" name="Line"/>
          <p:cNvSpPr/>
          <p:nvPr/>
        </p:nvSpPr>
        <p:spPr>
          <a:xfrm flipH="1" flipV="1">
            <a:off x="4167864" y="2945769"/>
            <a:ext cx="1323326" cy="664247"/>
          </a:xfrm>
          <a:prstGeom prst="line">
            <a:avLst/>
          </a:prstGeom>
          <a:ln w="215900">
            <a:solidFill>
              <a:srgbClr val="CFBCD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" name="Cloud"/>
          <p:cNvSpPr/>
          <p:nvPr/>
        </p:nvSpPr>
        <p:spPr>
          <a:xfrm>
            <a:off x="206128" y="512849"/>
            <a:ext cx="4536724" cy="2734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79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gradFill>
            <a:gsLst>
              <a:gs pos="0">
                <a:srgbClr val="D4C0DF"/>
              </a:gs>
              <a:gs pos="100000">
                <a:srgbClr val="CB90C5"/>
              </a:gs>
            </a:gsLst>
            <a:lin ang="1394130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2">
              <a:defRPr sz="3800">
                <a:latin typeface="TH Sarabun New"/>
                <a:ea typeface="TH Sarabun New"/>
                <a:cs typeface="TH Sarabun New"/>
                <a:sym typeface="TH Sarabun New"/>
              </a:defRPr>
            </a:pPr>
          </a:p>
        </p:txBody>
      </p:sp>
      <p:sp>
        <p:nvSpPr>
          <p:cNvPr id="137" name="Line"/>
          <p:cNvSpPr/>
          <p:nvPr/>
        </p:nvSpPr>
        <p:spPr>
          <a:xfrm>
            <a:off x="6843849" y="6789109"/>
            <a:ext cx="1155362" cy="533702"/>
          </a:xfrm>
          <a:prstGeom prst="line">
            <a:avLst/>
          </a:prstGeom>
          <a:ln w="215900">
            <a:solidFill>
              <a:srgbClr val="CFBCD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Cloud"/>
          <p:cNvSpPr/>
          <p:nvPr/>
        </p:nvSpPr>
        <p:spPr>
          <a:xfrm>
            <a:off x="7700226" y="6077326"/>
            <a:ext cx="4536725" cy="2734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79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gradFill>
            <a:gsLst>
              <a:gs pos="0">
                <a:srgbClr val="D4C0DF"/>
              </a:gs>
              <a:gs pos="100000">
                <a:srgbClr val="CB90C5"/>
              </a:gs>
            </a:gsLst>
            <a:lin ang="248379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2">
              <a:defRPr b="0" sz="7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139" name="USE AI…"/>
          <p:cNvSpPr txBox="1"/>
          <p:nvPr/>
        </p:nvSpPr>
        <p:spPr>
          <a:xfrm>
            <a:off x="8411675" y="1415547"/>
            <a:ext cx="3652420" cy="1452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b="0" sz="48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USE AI </a:t>
            </a:r>
          </a:p>
          <a:p>
            <a:pPr lvl="2">
              <a:defRPr b="0" sz="48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FOR PREDICTION</a:t>
            </a:r>
          </a:p>
        </p:txBody>
      </p:sp>
      <p:sp>
        <p:nvSpPr>
          <p:cNvPr id="140" name="ALERT"/>
          <p:cNvSpPr txBox="1"/>
          <p:nvPr/>
        </p:nvSpPr>
        <p:spPr>
          <a:xfrm>
            <a:off x="8455156" y="7359462"/>
            <a:ext cx="2368868" cy="1054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b="0" sz="75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ALERT</a:t>
            </a:r>
          </a:p>
        </p:txBody>
      </p:sp>
      <p:sp>
        <p:nvSpPr>
          <p:cNvPr id="141" name="SENSORS…"/>
          <p:cNvSpPr txBox="1"/>
          <p:nvPr/>
        </p:nvSpPr>
        <p:spPr>
          <a:xfrm>
            <a:off x="83226" y="1518721"/>
            <a:ext cx="4100831" cy="1498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b="0" sz="50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SENSORS </a:t>
            </a:r>
          </a:p>
          <a:p>
            <a:pPr lvl="2">
              <a:defRPr b="0" sz="50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DATA PROCESSING</a:t>
            </a:r>
          </a:p>
        </p:txBody>
      </p:sp>
      <p:sp>
        <p:nvSpPr>
          <p:cNvPr id="142" name="Line"/>
          <p:cNvSpPr/>
          <p:nvPr/>
        </p:nvSpPr>
        <p:spPr>
          <a:xfrm flipH="1">
            <a:off x="4629605" y="6789110"/>
            <a:ext cx="1405659" cy="868149"/>
          </a:xfrm>
          <a:prstGeom prst="line">
            <a:avLst/>
          </a:prstGeom>
          <a:ln w="215900">
            <a:solidFill>
              <a:srgbClr val="CFBCD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Cloud"/>
          <p:cNvSpPr/>
          <p:nvPr/>
        </p:nvSpPr>
        <p:spPr>
          <a:xfrm>
            <a:off x="733300" y="6077326"/>
            <a:ext cx="4536725" cy="2734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79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gradFill>
            <a:gsLst>
              <a:gs pos="0">
                <a:srgbClr val="D4C0DF"/>
              </a:gs>
              <a:gs pos="100000">
                <a:srgbClr val="CB90C5"/>
              </a:gs>
            </a:gsLst>
            <a:lin ang="953886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2">
              <a:defRPr b="0" sz="70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144" name="LORA…"/>
          <p:cNvSpPr txBox="1"/>
          <p:nvPr/>
        </p:nvSpPr>
        <p:spPr>
          <a:xfrm>
            <a:off x="970466" y="6905318"/>
            <a:ext cx="3375979" cy="163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b="0" sz="55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LORA </a:t>
            </a:r>
          </a:p>
          <a:p>
            <a:pPr lvl="2">
              <a:defRPr b="0" sz="55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TECHNOLOGY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-35360" y="-9170"/>
            <a:ext cx="13075520" cy="9753601"/>
          </a:xfrm>
          <a:prstGeom prst="rect">
            <a:avLst/>
          </a:prstGeom>
          <a:solidFill>
            <a:srgbClr val="FCEF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" name="Rectangle"/>
          <p:cNvSpPr/>
          <p:nvPr/>
        </p:nvSpPr>
        <p:spPr>
          <a:xfrm>
            <a:off x="7343139" y="-25400"/>
            <a:ext cx="5671186" cy="9804400"/>
          </a:xfrm>
          <a:prstGeom prst="rect">
            <a:avLst/>
          </a:prstGeom>
          <a:solidFill>
            <a:srgbClr val="A2CC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8" name="sdfghjk.png" descr="sdfghj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565" y="5034527"/>
            <a:ext cx="6414053" cy="4181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TM32L4-Discovery-Kit-IoT-Nodes-Large.jpg" descr="STM32L4-Discovery-Kit-IoT-Nodes-Lar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4864" y="689645"/>
            <a:ext cx="5952237" cy="417709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Wi-Fi"/>
          <p:cNvSpPr/>
          <p:nvPr/>
        </p:nvSpPr>
        <p:spPr>
          <a:xfrm>
            <a:off x="4646961" y="2611213"/>
            <a:ext cx="1251379" cy="88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3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ED776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HARDWARE"/>
          <p:cNvSpPr/>
          <p:nvPr/>
        </p:nvSpPr>
        <p:spPr>
          <a:xfrm>
            <a:off x="845081" y="318492"/>
            <a:ext cx="3385857" cy="3176248"/>
          </a:xfrm>
          <a:prstGeom prst="ellipse">
            <a:avLst/>
          </a:prstGeom>
          <a:solidFill>
            <a:schemeClr val="accent5">
              <a:hueOff val="-152896"/>
              <a:lumOff val="12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000">
                <a:solidFill>
                  <a:srgbClr val="05050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HARDWARE</a:t>
            </a:r>
          </a:p>
        </p:txBody>
      </p:sp>
      <p:sp>
        <p:nvSpPr>
          <p:cNvPr id="152" name="Arrow"/>
          <p:cNvSpPr/>
          <p:nvPr/>
        </p:nvSpPr>
        <p:spPr>
          <a:xfrm>
            <a:off x="3956384" y="3428230"/>
            <a:ext cx="2905103" cy="1270001"/>
          </a:xfrm>
          <a:prstGeom prst="rightArrow">
            <a:avLst>
              <a:gd name="adj1" fmla="val 66114"/>
              <a:gd name="adj2" fmla="val 64371"/>
            </a:avLst>
          </a:prstGeom>
          <a:solidFill>
            <a:srgbClr val="ED776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300">
                <a:latin typeface="Impact"/>
                <a:ea typeface="Impact"/>
                <a:cs typeface="Impact"/>
                <a:sym typeface="Impact"/>
              </a:defRPr>
            </a:pPr>
          </a:p>
        </p:txBody>
      </p:sp>
      <p:sp>
        <p:nvSpPr>
          <p:cNvPr id="153" name="STM32 IoT Node"/>
          <p:cNvSpPr txBox="1"/>
          <p:nvPr/>
        </p:nvSpPr>
        <p:spPr>
          <a:xfrm>
            <a:off x="3924695" y="3756633"/>
            <a:ext cx="269591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STM32 IoT Node </a:t>
            </a:r>
          </a:p>
        </p:txBody>
      </p:sp>
      <p:sp>
        <p:nvSpPr>
          <p:cNvPr id="154" name="Wi-Fi"/>
          <p:cNvSpPr/>
          <p:nvPr/>
        </p:nvSpPr>
        <p:spPr>
          <a:xfrm>
            <a:off x="8226274" y="5846591"/>
            <a:ext cx="1251379" cy="88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3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ED776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Arrow"/>
          <p:cNvSpPr/>
          <p:nvPr/>
        </p:nvSpPr>
        <p:spPr>
          <a:xfrm>
            <a:off x="7306457" y="6789643"/>
            <a:ext cx="269591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50" y="17940"/>
                </a:moveTo>
                <a:lnTo>
                  <a:pt x="6550" y="21600"/>
                </a:lnTo>
                <a:lnTo>
                  <a:pt x="0" y="10800"/>
                </a:lnTo>
                <a:lnTo>
                  <a:pt x="6550" y="0"/>
                </a:lnTo>
                <a:lnTo>
                  <a:pt x="6550" y="3660"/>
                </a:lnTo>
                <a:lnTo>
                  <a:pt x="21600" y="3660"/>
                </a:lnTo>
                <a:lnTo>
                  <a:pt x="21600" y="17940"/>
                </a:lnTo>
                <a:close/>
              </a:path>
            </a:pathLst>
          </a:custGeom>
          <a:solidFill>
            <a:srgbClr val="ED776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300">
                <a:latin typeface="Impact"/>
                <a:ea typeface="Impact"/>
                <a:cs typeface="Impact"/>
                <a:sym typeface="Impact"/>
              </a:defRPr>
            </a:pPr>
          </a:p>
        </p:txBody>
      </p:sp>
      <p:sp>
        <p:nvSpPr>
          <p:cNvPr id="156" name="STM32 LoRa"/>
          <p:cNvSpPr txBox="1"/>
          <p:nvPr/>
        </p:nvSpPr>
        <p:spPr>
          <a:xfrm>
            <a:off x="7806129" y="7172061"/>
            <a:ext cx="209166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STM32 LoRa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2"/>
      <p:bldP build="whole" bldLvl="1" animBg="1" rev="0" advAuto="0" spid="1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"/>
          <p:cNvSpPr/>
          <p:nvPr/>
        </p:nvSpPr>
        <p:spPr>
          <a:xfrm>
            <a:off x="-2194" y="-7354"/>
            <a:ext cx="13009188" cy="9768308"/>
          </a:xfrm>
          <a:prstGeom prst="rect">
            <a:avLst/>
          </a:prstGeom>
          <a:solidFill>
            <a:srgbClr val="55BA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61" name="Group"/>
          <p:cNvGrpSpPr/>
          <p:nvPr/>
        </p:nvGrpSpPr>
        <p:grpSpPr>
          <a:xfrm>
            <a:off x="1370529" y="5186140"/>
            <a:ext cx="3758928" cy="3646651"/>
            <a:chOff x="0" y="0"/>
            <a:chExt cx="3758926" cy="3646649"/>
          </a:xfrm>
        </p:grpSpPr>
        <p:sp>
          <p:nvSpPr>
            <p:cNvPr id="159" name="Oval"/>
            <p:cNvSpPr/>
            <p:nvPr/>
          </p:nvSpPr>
          <p:spPr>
            <a:xfrm>
              <a:off x="0" y="0"/>
              <a:ext cx="3758927" cy="364665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60" name="Screen Shot 2562-01-11 at 00.01.31.png" descr="Screen Shot 2562-01-11 at 00.01.3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411760" y="803955"/>
              <a:ext cx="2935407" cy="2038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4" name="Group"/>
          <p:cNvGrpSpPr/>
          <p:nvPr/>
        </p:nvGrpSpPr>
        <p:grpSpPr>
          <a:xfrm>
            <a:off x="8563446" y="5413713"/>
            <a:ext cx="3502497" cy="3482608"/>
            <a:chOff x="0" y="0"/>
            <a:chExt cx="3502496" cy="3482607"/>
          </a:xfrm>
        </p:grpSpPr>
        <p:sp>
          <p:nvSpPr>
            <p:cNvPr id="162" name="Oval"/>
            <p:cNvSpPr/>
            <p:nvPr/>
          </p:nvSpPr>
          <p:spPr>
            <a:xfrm>
              <a:off x="0" y="0"/>
              <a:ext cx="3502497" cy="348260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63" name="linee.png" descr="line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6932" t="0" r="21802" b="0"/>
            <a:stretch>
              <a:fillRect/>
            </a:stretch>
          </p:blipFill>
          <p:spPr>
            <a:xfrm>
              <a:off x="490076" y="580265"/>
              <a:ext cx="2522402" cy="2322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5" name="Lora_logo.png" descr="Lora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456" y="725206"/>
            <a:ext cx="4211975" cy="243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hone-2374915_960_720.png" descr="phone-2374915_960_7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00452" y="2093578"/>
            <a:ext cx="2170781" cy="2170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responsive.png" descr="responsiv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03162" y="1676394"/>
            <a:ext cx="1858098" cy="1858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Circle-icons-computer.svg.png" descr="Circle-icons-computer.sv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32658" y="3683324"/>
            <a:ext cx="1858098" cy="185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2289410" y="3737184"/>
            <a:ext cx="368156" cy="1314836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Line"/>
          <p:cNvSpPr/>
          <p:nvPr/>
        </p:nvSpPr>
        <p:spPr>
          <a:xfrm flipV="1">
            <a:off x="5011864" y="4538443"/>
            <a:ext cx="1502827" cy="1310686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Line"/>
          <p:cNvSpPr/>
          <p:nvPr/>
        </p:nvSpPr>
        <p:spPr>
          <a:xfrm flipH="1">
            <a:off x="5595685" y="7514350"/>
            <a:ext cx="276891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SERVER"/>
          <p:cNvSpPr/>
          <p:nvPr/>
        </p:nvSpPr>
        <p:spPr>
          <a:xfrm>
            <a:off x="6793366" y="98542"/>
            <a:ext cx="6271773" cy="1429021"/>
          </a:xfrm>
          <a:prstGeom prst="rect">
            <a:avLst/>
          </a:prstGeom>
          <a:solidFill>
            <a:srgbClr val="377E8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75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SERVER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>
            <a:off x="-20199" y="-7354"/>
            <a:ext cx="13045199" cy="9768308"/>
          </a:xfrm>
          <a:prstGeom prst="rect">
            <a:avLst/>
          </a:prstGeom>
          <a:solidFill>
            <a:srgbClr val="DDBEA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Circle"/>
          <p:cNvSpPr/>
          <p:nvPr/>
        </p:nvSpPr>
        <p:spPr>
          <a:xfrm>
            <a:off x="343537" y="327616"/>
            <a:ext cx="3233660" cy="3237246"/>
          </a:xfrm>
          <a:prstGeom prst="ellipse">
            <a:avLst/>
          </a:prstGeom>
          <a:solidFill>
            <a:srgbClr val="9A6D6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6000"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76" name="Intelligent Monitoring System"/>
          <p:cNvSpPr txBox="1"/>
          <p:nvPr/>
        </p:nvSpPr>
        <p:spPr>
          <a:xfrm>
            <a:off x="896948" y="1720148"/>
            <a:ext cx="7397698" cy="1778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rPr>
                <a:solidFill>
                  <a:srgbClr val="FFFFFF"/>
                </a:solidFill>
              </a:rPr>
              <a:t>Intelligent</a:t>
            </a:r>
            <a:r>
              <a:t> Monitoring System </a:t>
            </a:r>
          </a:p>
        </p:txBody>
      </p:sp>
      <p:sp>
        <p:nvSpPr>
          <p:cNvPr id="177" name="Machine Learning"/>
          <p:cNvSpPr txBox="1"/>
          <p:nvPr/>
        </p:nvSpPr>
        <p:spPr>
          <a:xfrm>
            <a:off x="6854896" y="3777683"/>
            <a:ext cx="5395914" cy="1054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Machine Learning</a:t>
            </a:r>
          </a:p>
        </p:txBody>
      </p:sp>
      <p:pic>
        <p:nvPicPr>
          <p:cNvPr id="178" name="brain.png" descr="br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3858" y="5111319"/>
            <a:ext cx="3797991" cy="3797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line.png" descr="li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4953" y="5286778"/>
            <a:ext cx="3447074" cy="344707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Line API"/>
          <p:cNvSpPr txBox="1"/>
          <p:nvPr/>
        </p:nvSpPr>
        <p:spPr>
          <a:xfrm>
            <a:off x="2491666" y="3898768"/>
            <a:ext cx="2513648" cy="1054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Line 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4020" y="-26133"/>
            <a:ext cx="13032840" cy="9805866"/>
          </a:xfrm>
          <a:prstGeom prst="rect">
            <a:avLst/>
          </a:prstGeom>
          <a:solidFill>
            <a:srgbClr val="C7F8D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Line API"/>
          <p:cNvSpPr/>
          <p:nvPr/>
        </p:nvSpPr>
        <p:spPr>
          <a:xfrm>
            <a:off x="6178504" y="-4385"/>
            <a:ext cx="6833528" cy="1270001"/>
          </a:xfrm>
          <a:prstGeom prst="rect">
            <a:avLst/>
          </a:prstGeom>
          <a:solidFill>
            <a:srgbClr val="3F92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7500">
                <a:solidFill>
                  <a:srgbClr val="FEFEFE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Line API</a:t>
            </a:r>
          </a:p>
        </p:txBody>
      </p:sp>
      <p:pic>
        <p:nvPicPr>
          <p:cNvPr id="184" name="line.png" descr="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5501" y="4465439"/>
            <a:ext cx="1748856" cy="17488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" name="Group"/>
          <p:cNvGrpSpPr/>
          <p:nvPr/>
        </p:nvGrpSpPr>
        <p:grpSpPr>
          <a:xfrm>
            <a:off x="9917110" y="1344516"/>
            <a:ext cx="2752905" cy="2670676"/>
            <a:chOff x="0" y="0"/>
            <a:chExt cx="2752903" cy="2670675"/>
          </a:xfrm>
        </p:grpSpPr>
        <p:sp>
          <p:nvSpPr>
            <p:cNvPr id="185" name="Oval"/>
            <p:cNvSpPr/>
            <p:nvPr/>
          </p:nvSpPr>
          <p:spPr>
            <a:xfrm>
              <a:off x="0" y="0"/>
              <a:ext cx="2752904" cy="267067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86" name="Screen Shot 2562-01-11 at 00.01.31.png" descr="Screen Shot 2562-01-11 at 00.01.3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01558" y="588788"/>
              <a:ext cx="2149787" cy="149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8" name="phone-2374915_960_720.png" descr="phone-2374915_960_7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7454" y="1391075"/>
            <a:ext cx="2170781" cy="21707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" name="Group"/>
          <p:cNvGrpSpPr/>
          <p:nvPr/>
        </p:nvGrpSpPr>
        <p:grpSpPr>
          <a:xfrm>
            <a:off x="2400476" y="6508522"/>
            <a:ext cx="2899608" cy="2883143"/>
            <a:chOff x="0" y="0"/>
            <a:chExt cx="2899606" cy="2883141"/>
          </a:xfrm>
        </p:grpSpPr>
        <p:sp>
          <p:nvSpPr>
            <p:cNvPr id="189" name="Oval"/>
            <p:cNvSpPr/>
            <p:nvPr/>
          </p:nvSpPr>
          <p:spPr>
            <a:xfrm>
              <a:off x="0" y="0"/>
              <a:ext cx="2899607" cy="288314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90" name="linee.png" descr="line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6932" t="0" r="21802" b="0"/>
            <a:stretch>
              <a:fillRect/>
            </a:stretch>
          </p:blipFill>
          <p:spPr>
            <a:xfrm>
              <a:off x="405719" y="480383"/>
              <a:ext cx="2088217" cy="19223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2" name="Double Arrow"/>
          <p:cNvSpPr/>
          <p:nvPr/>
        </p:nvSpPr>
        <p:spPr>
          <a:xfrm rot="4356163">
            <a:off x="1232358" y="4496161"/>
            <a:ext cx="2903245" cy="1270001"/>
          </a:xfrm>
          <a:prstGeom prst="leftRightArrow">
            <a:avLst>
              <a:gd name="adj1" fmla="val 33440"/>
              <a:gd name="adj2" fmla="val 41964"/>
            </a:avLst>
          </a:prstGeom>
          <a:solidFill>
            <a:srgbClr val="FFF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Double Arrow"/>
          <p:cNvSpPr/>
          <p:nvPr/>
        </p:nvSpPr>
        <p:spPr>
          <a:xfrm rot="1609850">
            <a:off x="3043614" y="3304336"/>
            <a:ext cx="3273964" cy="1270001"/>
          </a:xfrm>
          <a:prstGeom prst="leftRightArrow">
            <a:avLst>
              <a:gd name="adj1" fmla="val 33440"/>
              <a:gd name="adj2" fmla="val 41964"/>
            </a:avLst>
          </a:prstGeom>
          <a:solidFill>
            <a:srgbClr val="FFF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Arrow"/>
          <p:cNvSpPr/>
          <p:nvPr/>
        </p:nvSpPr>
        <p:spPr>
          <a:xfrm rot="19680000">
            <a:off x="8346509" y="3911710"/>
            <a:ext cx="2170781" cy="1270001"/>
          </a:xfrm>
          <a:prstGeom prst="rightArrow">
            <a:avLst>
              <a:gd name="adj1" fmla="val 25309"/>
              <a:gd name="adj2" fmla="val 38592"/>
            </a:avLst>
          </a:prstGeom>
          <a:solidFill>
            <a:srgbClr val="FFF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Arrow"/>
          <p:cNvSpPr/>
          <p:nvPr/>
        </p:nvSpPr>
        <p:spPr>
          <a:xfrm rot="8880000">
            <a:off x="7845328" y="2953897"/>
            <a:ext cx="2170781" cy="1270001"/>
          </a:xfrm>
          <a:prstGeom prst="rightArrow">
            <a:avLst>
              <a:gd name="adj1" fmla="val 25309"/>
              <a:gd name="adj2" fmla="val 38592"/>
            </a:avLst>
          </a:prstGeom>
          <a:solidFill>
            <a:srgbClr val="FFF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6" name="bluetooth.png" descr="bluetooth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66816" y="4761261"/>
            <a:ext cx="1157212" cy="1157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4020" y="-26133"/>
            <a:ext cx="13032840" cy="9805866"/>
          </a:xfrm>
          <a:prstGeom prst="rect">
            <a:avLst/>
          </a:prstGeom>
          <a:solidFill>
            <a:srgbClr val="F8E2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02" name="Group"/>
          <p:cNvGrpSpPr/>
          <p:nvPr/>
        </p:nvGrpSpPr>
        <p:grpSpPr>
          <a:xfrm>
            <a:off x="4021461" y="2025741"/>
            <a:ext cx="1670856" cy="1670621"/>
            <a:chOff x="0" y="0"/>
            <a:chExt cx="1670854" cy="1670619"/>
          </a:xfrm>
        </p:grpSpPr>
        <p:sp>
          <p:nvSpPr>
            <p:cNvPr id="199" name="Line"/>
            <p:cNvSpPr/>
            <p:nvPr/>
          </p:nvSpPr>
          <p:spPr>
            <a:xfrm flipV="1">
              <a:off x="1634626" y="168715"/>
              <a:ext cx="1" cy="1501905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" name="Line"/>
            <p:cNvSpPr/>
            <p:nvPr/>
          </p:nvSpPr>
          <p:spPr>
            <a:xfrm flipH="1" flipV="1">
              <a:off x="408212" y="210156"/>
              <a:ext cx="126264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" name="Oval"/>
            <p:cNvSpPr/>
            <p:nvPr/>
          </p:nvSpPr>
          <p:spPr>
            <a:xfrm>
              <a:off x="0" y="0"/>
              <a:ext cx="430871" cy="420314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06" name="Group"/>
          <p:cNvGrpSpPr/>
          <p:nvPr/>
        </p:nvGrpSpPr>
        <p:grpSpPr>
          <a:xfrm flipH="1">
            <a:off x="6990916" y="1544361"/>
            <a:ext cx="1571439" cy="1874272"/>
            <a:chOff x="0" y="0"/>
            <a:chExt cx="1571437" cy="1874271"/>
          </a:xfrm>
        </p:grpSpPr>
        <p:sp>
          <p:nvSpPr>
            <p:cNvPr id="203" name="Line"/>
            <p:cNvSpPr/>
            <p:nvPr/>
          </p:nvSpPr>
          <p:spPr>
            <a:xfrm flipV="1">
              <a:off x="1537364" y="189282"/>
              <a:ext cx="1" cy="16849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" name="Line"/>
            <p:cNvSpPr/>
            <p:nvPr/>
          </p:nvSpPr>
          <p:spPr>
            <a:xfrm flipH="1" flipV="1">
              <a:off x="383923" y="216736"/>
              <a:ext cx="1187515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" name="Oval"/>
            <p:cNvSpPr/>
            <p:nvPr/>
          </p:nvSpPr>
          <p:spPr>
            <a:xfrm>
              <a:off x="-1" y="0"/>
              <a:ext cx="405235" cy="471551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10" name="Group"/>
          <p:cNvGrpSpPr/>
          <p:nvPr/>
        </p:nvGrpSpPr>
        <p:grpSpPr>
          <a:xfrm flipH="1" rot="10800000">
            <a:off x="5070855" y="6339571"/>
            <a:ext cx="1362342" cy="1708720"/>
            <a:chOff x="0" y="0"/>
            <a:chExt cx="1362341" cy="1708719"/>
          </a:xfrm>
        </p:grpSpPr>
        <p:sp>
          <p:nvSpPr>
            <p:cNvPr id="207" name="Line"/>
            <p:cNvSpPr/>
            <p:nvPr/>
          </p:nvSpPr>
          <p:spPr>
            <a:xfrm flipV="1">
              <a:off x="1335816" y="206816"/>
              <a:ext cx="1" cy="150190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" name="Line"/>
            <p:cNvSpPr/>
            <p:nvPr/>
          </p:nvSpPr>
          <p:spPr>
            <a:xfrm flipH="1" flipV="1">
              <a:off x="332838" y="245556"/>
              <a:ext cx="1029504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" name="Oval"/>
            <p:cNvSpPr/>
            <p:nvPr/>
          </p:nvSpPr>
          <p:spPr>
            <a:xfrm>
              <a:off x="0" y="0"/>
              <a:ext cx="351313" cy="420314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3415196" y="3932286"/>
            <a:ext cx="1571439" cy="1006187"/>
            <a:chOff x="0" y="0"/>
            <a:chExt cx="1571437" cy="1006186"/>
          </a:xfrm>
        </p:grpSpPr>
        <p:sp>
          <p:nvSpPr>
            <p:cNvPr id="211" name="Line"/>
            <p:cNvSpPr/>
            <p:nvPr/>
          </p:nvSpPr>
          <p:spPr>
            <a:xfrm flipV="1">
              <a:off x="966725" y="88556"/>
              <a:ext cx="1" cy="91763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" name="Line"/>
            <p:cNvSpPr/>
            <p:nvPr/>
          </p:nvSpPr>
          <p:spPr>
            <a:xfrm flipH="1" flipV="1">
              <a:off x="244931" y="115701"/>
              <a:ext cx="75759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3" name="Circle"/>
            <p:cNvSpPr/>
            <p:nvPr/>
          </p:nvSpPr>
          <p:spPr>
            <a:xfrm>
              <a:off x="-1" y="0"/>
              <a:ext cx="258528" cy="256802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4" name="Line"/>
            <p:cNvSpPr/>
            <p:nvPr/>
          </p:nvSpPr>
          <p:spPr>
            <a:xfrm>
              <a:off x="929319" y="967557"/>
              <a:ext cx="6421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20" name="Group"/>
          <p:cNvGrpSpPr/>
          <p:nvPr/>
        </p:nvGrpSpPr>
        <p:grpSpPr>
          <a:xfrm flipH="1">
            <a:off x="6897170" y="5195132"/>
            <a:ext cx="2305638" cy="1006187"/>
            <a:chOff x="0" y="0"/>
            <a:chExt cx="2305636" cy="1006186"/>
          </a:xfrm>
        </p:grpSpPr>
        <p:sp>
          <p:nvSpPr>
            <p:cNvPr id="216" name="Line"/>
            <p:cNvSpPr/>
            <p:nvPr/>
          </p:nvSpPr>
          <p:spPr>
            <a:xfrm flipV="1">
              <a:off x="966725" y="88556"/>
              <a:ext cx="1" cy="91763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" name="Line"/>
            <p:cNvSpPr/>
            <p:nvPr/>
          </p:nvSpPr>
          <p:spPr>
            <a:xfrm flipH="1" flipV="1">
              <a:off x="244931" y="115701"/>
              <a:ext cx="75759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" name="Circle"/>
            <p:cNvSpPr/>
            <p:nvPr/>
          </p:nvSpPr>
          <p:spPr>
            <a:xfrm>
              <a:off x="-1" y="0"/>
              <a:ext cx="258528" cy="256802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" name="Line"/>
            <p:cNvSpPr/>
            <p:nvPr/>
          </p:nvSpPr>
          <p:spPr>
            <a:xfrm>
              <a:off x="929319" y="980257"/>
              <a:ext cx="1376318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21" name="artificial-intelligence.png" descr="artificial-intelligen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8273" y="3322673"/>
            <a:ext cx="3108254" cy="310825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Clean Data"/>
          <p:cNvSpPr txBox="1"/>
          <p:nvPr/>
        </p:nvSpPr>
        <p:spPr>
          <a:xfrm>
            <a:off x="1431493" y="1861818"/>
            <a:ext cx="2445614" cy="81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600">
                <a:solidFill>
                  <a:srgbClr val="4F3313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Clean Data</a:t>
            </a:r>
          </a:p>
        </p:txBody>
      </p:sp>
      <p:sp>
        <p:nvSpPr>
          <p:cNvPr id="223" name="Normalisation"/>
          <p:cNvSpPr txBox="1"/>
          <p:nvPr/>
        </p:nvSpPr>
        <p:spPr>
          <a:xfrm>
            <a:off x="8651950" y="1442718"/>
            <a:ext cx="3170328" cy="81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600">
                <a:solidFill>
                  <a:srgbClr val="4F3313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Normalisation</a:t>
            </a:r>
          </a:p>
        </p:txBody>
      </p:sp>
      <p:sp>
        <p:nvSpPr>
          <p:cNvPr id="224" name="Train Data by…"/>
          <p:cNvSpPr txBox="1"/>
          <p:nvPr/>
        </p:nvSpPr>
        <p:spPr>
          <a:xfrm>
            <a:off x="539176" y="3319534"/>
            <a:ext cx="2863851" cy="1498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5000">
                <a:solidFill>
                  <a:srgbClr val="50321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Train Data by </a:t>
            </a:r>
          </a:p>
          <a:p>
            <a:pPr>
              <a:defRPr b="0" sz="5000">
                <a:solidFill>
                  <a:srgbClr val="50321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train set 80%</a:t>
            </a:r>
          </a:p>
        </p:txBody>
      </p:sp>
      <p:sp>
        <p:nvSpPr>
          <p:cNvPr id="225" name="Validate Model by…"/>
          <p:cNvSpPr txBox="1"/>
          <p:nvPr/>
        </p:nvSpPr>
        <p:spPr>
          <a:xfrm>
            <a:off x="8892487" y="4463514"/>
            <a:ext cx="3790316" cy="1498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5000">
                <a:solidFill>
                  <a:srgbClr val="50321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Validate Model by </a:t>
            </a:r>
          </a:p>
          <a:p>
            <a:pPr>
              <a:defRPr b="0" sz="5000">
                <a:solidFill>
                  <a:srgbClr val="50321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test set 20%</a:t>
            </a:r>
          </a:p>
        </p:txBody>
      </p:sp>
      <p:grpSp>
        <p:nvGrpSpPr>
          <p:cNvPr id="229" name="Group"/>
          <p:cNvGrpSpPr/>
          <p:nvPr/>
        </p:nvGrpSpPr>
        <p:grpSpPr>
          <a:xfrm rot="10800000">
            <a:off x="9004331" y="2076365"/>
            <a:ext cx="772884" cy="810264"/>
            <a:chOff x="0" y="0"/>
            <a:chExt cx="772882" cy="810262"/>
          </a:xfrm>
        </p:grpSpPr>
        <p:sp>
          <p:nvSpPr>
            <p:cNvPr id="226" name="Line"/>
            <p:cNvSpPr/>
            <p:nvPr/>
          </p:nvSpPr>
          <p:spPr>
            <a:xfrm flipV="1">
              <a:off x="743424" y="81828"/>
              <a:ext cx="1" cy="728435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" name="Line"/>
            <p:cNvSpPr/>
            <p:nvPr/>
          </p:nvSpPr>
          <p:spPr>
            <a:xfrm flipH="1" flipV="1">
              <a:off x="188825" y="119096"/>
              <a:ext cx="584058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" name="Circle"/>
            <p:cNvSpPr/>
            <p:nvPr/>
          </p:nvSpPr>
          <p:spPr>
            <a:xfrm>
              <a:off x="-1" y="0"/>
              <a:ext cx="199308" cy="203855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33" name="Group"/>
          <p:cNvGrpSpPr/>
          <p:nvPr/>
        </p:nvGrpSpPr>
        <p:grpSpPr>
          <a:xfrm rot="10800000">
            <a:off x="9004331" y="2785109"/>
            <a:ext cx="772884" cy="810263"/>
            <a:chOff x="0" y="0"/>
            <a:chExt cx="772882" cy="810262"/>
          </a:xfrm>
        </p:grpSpPr>
        <p:sp>
          <p:nvSpPr>
            <p:cNvPr id="230" name="Line"/>
            <p:cNvSpPr/>
            <p:nvPr/>
          </p:nvSpPr>
          <p:spPr>
            <a:xfrm flipV="1">
              <a:off x="743424" y="81828"/>
              <a:ext cx="1" cy="728435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" name="Line"/>
            <p:cNvSpPr/>
            <p:nvPr/>
          </p:nvSpPr>
          <p:spPr>
            <a:xfrm flipH="1" flipV="1">
              <a:off x="188825" y="119096"/>
              <a:ext cx="584058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" name="Circle"/>
            <p:cNvSpPr/>
            <p:nvPr/>
          </p:nvSpPr>
          <p:spPr>
            <a:xfrm>
              <a:off x="-1" y="0"/>
              <a:ext cx="199308" cy="203855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34" name="Test Set"/>
          <p:cNvSpPr txBox="1"/>
          <p:nvPr/>
        </p:nvSpPr>
        <p:spPr>
          <a:xfrm>
            <a:off x="9822855" y="2441950"/>
            <a:ext cx="1614171" cy="73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503213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 Set</a:t>
            </a:r>
          </a:p>
        </p:txBody>
      </p:sp>
      <p:sp>
        <p:nvSpPr>
          <p:cNvPr id="235" name="Train Set"/>
          <p:cNvSpPr txBox="1"/>
          <p:nvPr/>
        </p:nvSpPr>
        <p:spPr>
          <a:xfrm>
            <a:off x="9888167" y="3138762"/>
            <a:ext cx="1798956" cy="73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503213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Train Set</a:t>
            </a:r>
          </a:p>
        </p:txBody>
      </p:sp>
      <p:sp>
        <p:nvSpPr>
          <p:cNvPr id="236" name="Prediction"/>
          <p:cNvSpPr txBox="1"/>
          <p:nvPr/>
        </p:nvSpPr>
        <p:spPr>
          <a:xfrm>
            <a:off x="2565129" y="7473201"/>
            <a:ext cx="2353870" cy="81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600">
                <a:solidFill>
                  <a:srgbClr val="4F3313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Prediction</a:t>
            </a:r>
          </a:p>
        </p:txBody>
      </p:sp>
      <p:sp>
        <p:nvSpPr>
          <p:cNvPr id="237" name="Rectangle"/>
          <p:cNvSpPr/>
          <p:nvPr/>
        </p:nvSpPr>
        <p:spPr>
          <a:xfrm>
            <a:off x="-822" y="600"/>
            <a:ext cx="7763374" cy="1270001"/>
          </a:xfrm>
          <a:prstGeom prst="rect">
            <a:avLst/>
          </a:prstGeom>
          <a:solidFill>
            <a:srgbClr val="D3AA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Machine Learning"/>
          <p:cNvSpPr txBox="1"/>
          <p:nvPr/>
        </p:nvSpPr>
        <p:spPr>
          <a:xfrm>
            <a:off x="1713111" y="230469"/>
            <a:ext cx="4057905" cy="81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600">
                <a:solidFill>
                  <a:srgbClr val="4F3313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Machine Learning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"/>
          <p:cNvSpPr/>
          <p:nvPr/>
        </p:nvSpPr>
        <p:spPr>
          <a:xfrm>
            <a:off x="-2194" y="-7354"/>
            <a:ext cx="13009188" cy="9768308"/>
          </a:xfrm>
          <a:prstGeom prst="rect">
            <a:avLst/>
          </a:prstGeom>
          <a:solidFill>
            <a:srgbClr val="F1F3C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1" name="1*Ff84x9Y-7PPWStblMhpFHg.png" descr="1*Ff84x9Y-7PPWStblMhpFH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7736" y="2750959"/>
            <a:ext cx="7956276" cy="31635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Group"/>
          <p:cNvGrpSpPr/>
          <p:nvPr/>
        </p:nvGrpSpPr>
        <p:grpSpPr>
          <a:xfrm>
            <a:off x="628943" y="2175035"/>
            <a:ext cx="4448242" cy="4315377"/>
            <a:chOff x="0" y="0"/>
            <a:chExt cx="4448241" cy="4315375"/>
          </a:xfrm>
        </p:grpSpPr>
        <p:sp>
          <p:nvSpPr>
            <p:cNvPr id="242" name="Oval"/>
            <p:cNvSpPr/>
            <p:nvPr/>
          </p:nvSpPr>
          <p:spPr>
            <a:xfrm>
              <a:off x="0" y="0"/>
              <a:ext cx="4448242" cy="431537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43" name="Screen Shot 2562-01-11 at 00.01.31.png" descr="Screen Shot 2562-01-11 at 00.01.3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87269" y="951385"/>
              <a:ext cx="3473703" cy="2412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